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0.svg" ContentType="image/svg+xml"/>
  <Override PartName="/ppt/media/image12.svg" ContentType="image/svg+xml"/>
  <Override PartName="/ppt/media/image15.svg" ContentType="image/svg+xml"/>
  <Override PartName="/ppt/media/image17.svg" ContentType="image/svg+xml"/>
  <Override PartName="/ppt/media/image19.svg" ContentType="image/svg+xml"/>
  <Override PartName="/ppt/media/image2.svg" ContentType="image/svg+xml"/>
  <Override PartName="/ppt/media/image31.svg" ContentType="image/svg+xml"/>
  <Override PartName="/ppt/media/image33.svg" ContentType="image/svg+xml"/>
  <Override PartName="/ppt/media/image4.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5.svg" ContentType="image/svg+xml"/>
  <Override PartName="/ppt/media/image57.svg" ContentType="image/svg+xml"/>
  <Override PartName="/ppt/media/image59.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7.svg" ContentType="image/svg+xml"/>
  <Override PartName="/ppt/media/image69.svg" ContentType="image/svg+xml"/>
  <Override PartName="/ppt/media/image71.svg" ContentType="image/svg+xml"/>
  <Override PartName="/ppt/media/image73.svg" ContentType="image/svg+xml"/>
  <Override PartName="/ppt/media/image75.svg" ContentType="image/svg+xml"/>
  <Override PartName="/ppt/media/image77.svg" ContentType="image/svg+xml"/>
  <Override PartName="/ppt/media/image79.svg" ContentType="image/svg+xml"/>
  <Override PartName="/ppt/media/image83.svg" ContentType="image/svg+xml"/>
  <Override PartName="/ppt/media/image8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Lst>
  <p:sldSz cx="7543800" cy="10248900"/>
  <p:notesSz cx="6858000" cy="9144000"/>
  <p:embeddedFontLst>
    <p:embeddedFont>
      <p:font typeface="Calibri (MS) Bold Italics" panose="020F07020304040A0204"/>
      <p:boldItalic r:id="rId13"/>
    </p:embeddedFont>
    <p:embeddedFont>
      <p:font typeface="Calibri (MS)" panose="020F0502020204030204"/>
      <p:regular r:id="rId14"/>
    </p:embeddedFont>
    <p:embeddedFont>
      <p:font typeface="Calibri (MS) Bold" panose="020F0702030404030204"/>
      <p:bold r:id="rId15"/>
    </p:embeddedFont>
    <p:embeddedFont>
      <p:font typeface="Calibri (MS) Italics" panose="020F05020202040A0204"/>
      <p:italic r:id="rId16"/>
    </p:embeddedFont>
    <p:embeddedFont>
      <p:font typeface="Arimo" panose="020B0604020202020204"/>
      <p:regular r:id="rId17"/>
    </p:embeddedFont>
    <p:embeddedFont>
      <p:font typeface="Calibri" panose="020F050202020403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29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99"/>
        <p:guide pos="291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font" Target="fonts/font9.fntdata"/><Relationship Id="rId20" Type="http://schemas.openxmlformats.org/officeDocument/2006/relationships/font" Target="fonts/font8.fntdata"/><Relationship Id="rId2" Type="http://schemas.openxmlformats.org/officeDocument/2006/relationships/theme" Target="theme/theme1.xml"/><Relationship Id="rId19" Type="http://schemas.openxmlformats.org/officeDocument/2006/relationships/font" Target="fonts/font7.fntdata"/><Relationship Id="rId18" Type="http://schemas.openxmlformats.org/officeDocument/2006/relationships/font" Target="fonts/font6.fntdata"/><Relationship Id="rId17" Type="http://schemas.openxmlformats.org/officeDocument/2006/relationships/font" Target="fonts/font5.fntdata"/><Relationship Id="rId16" Type="http://schemas.openxmlformats.org/officeDocument/2006/relationships/font" Target="fonts/font4.fntdata"/><Relationship Id="rId15" Type="http://schemas.openxmlformats.org/officeDocument/2006/relationships/font" Target="fonts/font3.fntdata"/><Relationship Id="rId14" Type="http://schemas.openxmlformats.org/officeDocument/2006/relationships/font" Target="fonts/font2.fntdata"/><Relationship Id="rId13" Type="http://schemas.openxmlformats.org/officeDocument/2006/relationships/font" Target="fonts/font1.fntdata"/><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0" Type="http://schemas.openxmlformats.org/officeDocument/2006/relationships/slideLayout" Target="../slideLayouts/slideLayout7.xml"/><Relationship Id="rId4" Type="http://schemas.openxmlformats.org/officeDocument/2006/relationships/image" Target="../media/image4.svg"/><Relationship Id="rId39" Type="http://schemas.openxmlformats.org/officeDocument/2006/relationships/image" Target="../media/image39.png"/><Relationship Id="rId38" Type="http://schemas.openxmlformats.org/officeDocument/2006/relationships/image" Target="../media/image38.png"/><Relationship Id="rId37" Type="http://schemas.openxmlformats.org/officeDocument/2006/relationships/image" Target="../media/image37.png"/><Relationship Id="rId36" Type="http://schemas.openxmlformats.org/officeDocument/2006/relationships/image" Target="../media/image36.png"/><Relationship Id="rId35" Type="http://schemas.openxmlformats.org/officeDocument/2006/relationships/image" Target="../media/image35.jpeg"/><Relationship Id="rId34" Type="http://schemas.openxmlformats.org/officeDocument/2006/relationships/image" Target="../media/image34.png"/><Relationship Id="rId33" Type="http://schemas.openxmlformats.org/officeDocument/2006/relationships/image" Target="../media/image33.svg"/><Relationship Id="rId32" Type="http://schemas.openxmlformats.org/officeDocument/2006/relationships/image" Target="../media/image32.png"/><Relationship Id="rId31" Type="http://schemas.openxmlformats.org/officeDocument/2006/relationships/image" Target="../media/image31.svg"/><Relationship Id="rId30" Type="http://schemas.openxmlformats.org/officeDocument/2006/relationships/image" Target="../media/image30.png"/><Relationship Id="rId3" Type="http://schemas.openxmlformats.org/officeDocument/2006/relationships/image" Target="../media/image3.png"/><Relationship Id="rId29" Type="http://schemas.openxmlformats.org/officeDocument/2006/relationships/image" Target="../media/image29.png"/><Relationship Id="rId28" Type="http://schemas.openxmlformats.org/officeDocument/2006/relationships/image" Target="../media/image28.jpeg"/><Relationship Id="rId27" Type="http://schemas.openxmlformats.org/officeDocument/2006/relationships/image" Target="../media/image27.png"/><Relationship Id="rId26" Type="http://schemas.openxmlformats.org/officeDocument/2006/relationships/image" Target="../media/image26.png"/><Relationship Id="rId25" Type="http://schemas.openxmlformats.org/officeDocument/2006/relationships/image" Target="../media/image25.png"/><Relationship Id="rId24" Type="http://schemas.openxmlformats.org/officeDocument/2006/relationships/image" Target="../media/image24.png"/><Relationship Id="rId23" Type="http://schemas.openxmlformats.org/officeDocument/2006/relationships/image" Target="../media/image23.png"/><Relationship Id="rId22" Type="http://schemas.openxmlformats.org/officeDocument/2006/relationships/image" Target="../media/image22.png"/><Relationship Id="rId21" Type="http://schemas.openxmlformats.org/officeDocument/2006/relationships/image" Target="../media/image21.png"/><Relationship Id="rId20" Type="http://schemas.openxmlformats.org/officeDocument/2006/relationships/image" Target="../media/image20.png"/><Relationship Id="rId2" Type="http://schemas.openxmlformats.org/officeDocument/2006/relationships/image" Target="../media/image2.svg"/><Relationship Id="rId19" Type="http://schemas.openxmlformats.org/officeDocument/2006/relationships/image" Target="../media/image19.svg"/><Relationship Id="rId18" Type="http://schemas.openxmlformats.org/officeDocument/2006/relationships/image" Target="../media/image18.png"/><Relationship Id="rId17" Type="http://schemas.openxmlformats.org/officeDocument/2006/relationships/image" Target="../media/image17.svg"/><Relationship Id="rId16" Type="http://schemas.openxmlformats.org/officeDocument/2006/relationships/image" Target="../media/image16.png"/><Relationship Id="rId15" Type="http://schemas.openxmlformats.org/officeDocument/2006/relationships/image" Target="../media/image15.svg"/><Relationship Id="rId14" Type="http://schemas.openxmlformats.org/officeDocument/2006/relationships/image" Target="../media/image14.png"/><Relationship Id="rId13" Type="http://schemas.openxmlformats.org/officeDocument/2006/relationships/image" Target="../media/image13.jpeg"/><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image" Target="../media/image10.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svg"/><Relationship Id="rId7" Type="http://schemas.openxmlformats.org/officeDocument/2006/relationships/image" Target="../media/image46.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3" Type="http://schemas.openxmlformats.org/officeDocument/2006/relationships/image" Target="../media/image42.png"/><Relationship Id="rId2" Type="http://schemas.openxmlformats.org/officeDocument/2006/relationships/image" Target="../media/image41.svg"/><Relationship Id="rId13" Type="http://schemas.openxmlformats.org/officeDocument/2006/relationships/slideLayout" Target="../slideLayouts/slideLayout7.xml"/><Relationship Id="rId12" Type="http://schemas.openxmlformats.org/officeDocument/2006/relationships/image" Target="../media/image51.jpeg"/><Relationship Id="rId11" Type="http://schemas.openxmlformats.org/officeDocument/2006/relationships/image" Target="../media/image50.jpeg"/><Relationship Id="rId10" Type="http://schemas.openxmlformats.org/officeDocument/2006/relationships/image" Target="../media/image49.svg"/><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svg"/><Relationship Id="rId7" Type="http://schemas.openxmlformats.org/officeDocument/2006/relationships/image" Target="../media/image46.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3" Type="http://schemas.openxmlformats.org/officeDocument/2006/relationships/image" Target="../media/image42.png"/><Relationship Id="rId2" Type="http://schemas.openxmlformats.org/officeDocument/2006/relationships/image" Target="../media/image41.svg"/><Relationship Id="rId13" Type="http://schemas.openxmlformats.org/officeDocument/2006/relationships/slideLayout" Target="../slideLayouts/slideLayout7.xml"/><Relationship Id="rId12" Type="http://schemas.openxmlformats.org/officeDocument/2006/relationships/image" Target="../media/image53.jpeg"/><Relationship Id="rId11" Type="http://schemas.openxmlformats.org/officeDocument/2006/relationships/image" Target="../media/image52.jpeg"/><Relationship Id="rId10" Type="http://schemas.openxmlformats.org/officeDocument/2006/relationships/image" Target="../media/image49.svg"/><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55.svg"/><Relationship Id="rId7" Type="http://schemas.openxmlformats.org/officeDocument/2006/relationships/image" Target="../media/image54.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3" Type="http://schemas.openxmlformats.org/officeDocument/2006/relationships/image" Target="../media/image42.png"/><Relationship Id="rId2" Type="http://schemas.openxmlformats.org/officeDocument/2006/relationships/image" Target="../media/image41.svg"/><Relationship Id="rId15" Type="http://schemas.openxmlformats.org/officeDocument/2006/relationships/slideLayout" Target="../slideLayouts/slideLayout7.xml"/><Relationship Id="rId14" Type="http://schemas.openxmlformats.org/officeDocument/2006/relationships/image" Target="../media/image57.svg"/><Relationship Id="rId13" Type="http://schemas.openxmlformats.org/officeDocument/2006/relationships/image" Target="../media/image56.png"/><Relationship Id="rId12" Type="http://schemas.openxmlformats.org/officeDocument/2006/relationships/image" Target="../media/image49.svg"/><Relationship Id="rId11" Type="http://schemas.openxmlformats.org/officeDocument/2006/relationships/image" Target="../media/image48.png"/><Relationship Id="rId10" Type="http://schemas.openxmlformats.org/officeDocument/2006/relationships/image" Target="../media/image47.svg"/><Relationship Id="rId1" Type="http://schemas.openxmlformats.org/officeDocument/2006/relationships/image" Target="../media/image40.png"/></Relationships>
</file>

<file path=ppt/slides/_rels/slide5.xml.rels><?xml version="1.0" encoding="UTF-8" standalone="yes"?>
<Relationships xmlns="http://schemas.openxmlformats.org/package/2006/relationships"><Relationship Id="rId9" Type="http://schemas.openxmlformats.org/officeDocument/2006/relationships/image" Target="../media/image65.png"/><Relationship Id="rId8" Type="http://schemas.openxmlformats.org/officeDocument/2006/relationships/image" Target="../media/image64.svg"/><Relationship Id="rId7" Type="http://schemas.openxmlformats.org/officeDocument/2006/relationships/image" Target="../media/image63.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3" Type="http://schemas.openxmlformats.org/officeDocument/2006/relationships/image" Target="../media/image30.png"/><Relationship Id="rId2" Type="http://schemas.openxmlformats.org/officeDocument/2006/relationships/image" Target="../media/image59.svg"/><Relationship Id="rId15" Type="http://schemas.openxmlformats.org/officeDocument/2006/relationships/slideLayout" Target="../slideLayouts/slideLayout7.xml"/><Relationship Id="rId14" Type="http://schemas.openxmlformats.org/officeDocument/2006/relationships/image" Target="../media/image69.svg"/><Relationship Id="rId13" Type="http://schemas.openxmlformats.org/officeDocument/2006/relationships/image" Target="../media/image68.png"/><Relationship Id="rId12" Type="http://schemas.openxmlformats.org/officeDocument/2006/relationships/image" Target="../media/image67.svg"/><Relationship Id="rId11" Type="http://schemas.openxmlformats.org/officeDocument/2006/relationships/image" Target="../media/image46.png"/><Relationship Id="rId10" Type="http://schemas.openxmlformats.org/officeDocument/2006/relationships/image" Target="../media/image66.svg"/><Relationship Id="rId1" Type="http://schemas.openxmlformats.org/officeDocument/2006/relationships/image" Target="../media/image58.png"/></Relationships>
</file>

<file path=ppt/slides/_rels/slide6.xml.rels><?xml version="1.0" encoding="UTF-8" standalone="yes"?>
<Relationships xmlns="http://schemas.openxmlformats.org/package/2006/relationships"><Relationship Id="rId9" Type="http://schemas.openxmlformats.org/officeDocument/2006/relationships/image" Target="../media/image74.png"/><Relationship Id="rId8" Type="http://schemas.openxmlformats.org/officeDocument/2006/relationships/image" Target="../media/image73.svg"/><Relationship Id="rId7" Type="http://schemas.openxmlformats.org/officeDocument/2006/relationships/image" Target="../media/image72.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3" Type="http://schemas.openxmlformats.org/officeDocument/2006/relationships/image" Target="../media/image30.png"/><Relationship Id="rId21" Type="http://schemas.openxmlformats.org/officeDocument/2006/relationships/slideLayout" Target="../slideLayouts/slideLayout7.xml"/><Relationship Id="rId20" Type="http://schemas.openxmlformats.org/officeDocument/2006/relationships/image" Target="../media/image81.jpeg"/><Relationship Id="rId2" Type="http://schemas.openxmlformats.org/officeDocument/2006/relationships/image" Target="../media/image71.svg"/><Relationship Id="rId19" Type="http://schemas.openxmlformats.org/officeDocument/2006/relationships/image" Target="../media/image80.jpeg"/><Relationship Id="rId18" Type="http://schemas.openxmlformats.org/officeDocument/2006/relationships/image" Target="../media/image69.svg"/><Relationship Id="rId17" Type="http://schemas.openxmlformats.org/officeDocument/2006/relationships/image" Target="../media/image68.png"/><Relationship Id="rId16" Type="http://schemas.openxmlformats.org/officeDocument/2006/relationships/image" Target="../media/image67.svg"/><Relationship Id="rId15" Type="http://schemas.openxmlformats.org/officeDocument/2006/relationships/image" Target="../media/image46.png"/><Relationship Id="rId14" Type="http://schemas.openxmlformats.org/officeDocument/2006/relationships/image" Target="../media/image79.svg"/><Relationship Id="rId13" Type="http://schemas.openxmlformats.org/officeDocument/2006/relationships/image" Target="../media/image78.png"/><Relationship Id="rId12" Type="http://schemas.openxmlformats.org/officeDocument/2006/relationships/image" Target="../media/image77.svg"/><Relationship Id="rId11" Type="http://schemas.openxmlformats.org/officeDocument/2006/relationships/image" Target="../media/image76.png"/><Relationship Id="rId10" Type="http://schemas.openxmlformats.org/officeDocument/2006/relationships/image" Target="../media/image75.svg"/><Relationship Id="rId1" Type="http://schemas.openxmlformats.org/officeDocument/2006/relationships/image" Target="../media/image70.png"/></Relationships>
</file>

<file path=ppt/slides/_rels/slide7.xml.rels><?xml version="1.0" encoding="UTF-8" standalone="yes"?>
<Relationships xmlns="http://schemas.openxmlformats.org/package/2006/relationships"><Relationship Id="rId9" Type="http://schemas.openxmlformats.org/officeDocument/2006/relationships/image" Target="../media/image84.png"/><Relationship Id="rId8" Type="http://schemas.openxmlformats.org/officeDocument/2006/relationships/image" Target="../media/image83.svg"/><Relationship Id="rId7" Type="http://schemas.openxmlformats.org/officeDocument/2006/relationships/image" Target="../media/image82.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3" Type="http://schemas.openxmlformats.org/officeDocument/2006/relationships/image" Target="../media/image30.png"/><Relationship Id="rId2" Type="http://schemas.openxmlformats.org/officeDocument/2006/relationships/image" Target="../media/image71.svg"/><Relationship Id="rId16" Type="http://schemas.openxmlformats.org/officeDocument/2006/relationships/slideLayout" Target="../slideLayouts/slideLayout7.xml"/><Relationship Id="rId15" Type="http://schemas.openxmlformats.org/officeDocument/2006/relationships/image" Target="../media/image86.jpeg"/><Relationship Id="rId14" Type="http://schemas.openxmlformats.org/officeDocument/2006/relationships/image" Target="../media/image69.svg"/><Relationship Id="rId13" Type="http://schemas.openxmlformats.org/officeDocument/2006/relationships/image" Target="../media/image68.png"/><Relationship Id="rId12" Type="http://schemas.openxmlformats.org/officeDocument/2006/relationships/image" Target="../media/image67.svg"/><Relationship Id="rId11" Type="http://schemas.openxmlformats.org/officeDocument/2006/relationships/image" Target="../media/image46.png"/><Relationship Id="rId10" Type="http://schemas.openxmlformats.org/officeDocument/2006/relationships/image" Target="../media/image85.svg"/><Relationship Id="rId1"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99153" y="1539751"/>
            <a:ext cx="43053" cy="68980"/>
          </a:xfrm>
          <a:custGeom>
            <a:avLst/>
            <a:gdLst/>
            <a:ahLst/>
            <a:cxnLst/>
            <a:rect l="l" t="t" r="r" b="b"/>
            <a:pathLst>
              <a:path w="43053" h="68980">
                <a:moveTo>
                  <a:pt x="0" y="0"/>
                </a:moveTo>
                <a:lnTo>
                  <a:pt x="43053" y="0"/>
                </a:lnTo>
                <a:lnTo>
                  <a:pt x="43053" y="68980"/>
                </a:lnTo>
                <a:lnTo>
                  <a:pt x="0" y="6898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5576567" y="7567295"/>
            <a:ext cx="1477013" cy="277492"/>
          </a:xfrm>
          <a:custGeom>
            <a:avLst/>
            <a:gdLst/>
            <a:ahLst/>
            <a:cxnLst/>
            <a:rect l="l" t="t" r="r" b="b"/>
            <a:pathLst>
              <a:path w="1477013" h="277492">
                <a:moveTo>
                  <a:pt x="0" y="0"/>
                </a:moveTo>
                <a:lnTo>
                  <a:pt x="1477013" y="0"/>
                </a:lnTo>
                <a:lnTo>
                  <a:pt x="1477013" y="277492"/>
                </a:lnTo>
                <a:lnTo>
                  <a:pt x="0" y="2774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2836164" y="9845040"/>
            <a:ext cx="1796539" cy="257442"/>
          </a:xfrm>
          <a:custGeom>
            <a:avLst/>
            <a:gdLst/>
            <a:ahLst/>
            <a:cxnLst/>
            <a:rect l="l" t="t" r="r" b="b"/>
            <a:pathLst>
              <a:path w="1796539" h="257442">
                <a:moveTo>
                  <a:pt x="0" y="0"/>
                </a:moveTo>
                <a:lnTo>
                  <a:pt x="1796539" y="0"/>
                </a:lnTo>
                <a:lnTo>
                  <a:pt x="1796539" y="257442"/>
                </a:lnTo>
                <a:lnTo>
                  <a:pt x="0" y="257442"/>
                </a:lnTo>
                <a:lnTo>
                  <a:pt x="0" y="0"/>
                </a:lnTo>
                <a:close/>
              </a:path>
            </a:pathLst>
          </a:custGeom>
          <a:blipFill>
            <a:blip r:embed="rId5"/>
            <a:stretch>
              <a:fillRect/>
            </a:stretch>
          </a:blipFill>
        </p:spPr>
      </p:sp>
      <p:sp>
        <p:nvSpPr>
          <p:cNvPr id="5" name="Freeform 5"/>
          <p:cNvSpPr/>
          <p:nvPr/>
        </p:nvSpPr>
        <p:spPr>
          <a:xfrm>
            <a:off x="518160" y="178308"/>
            <a:ext cx="479879" cy="286388"/>
          </a:xfrm>
          <a:custGeom>
            <a:avLst/>
            <a:gdLst/>
            <a:ahLst/>
            <a:cxnLst/>
            <a:rect l="l" t="t" r="r" b="b"/>
            <a:pathLst>
              <a:path w="479879" h="286388">
                <a:moveTo>
                  <a:pt x="0" y="0"/>
                </a:moveTo>
                <a:lnTo>
                  <a:pt x="479879" y="0"/>
                </a:lnTo>
                <a:lnTo>
                  <a:pt x="479879" y="286388"/>
                </a:lnTo>
                <a:lnTo>
                  <a:pt x="0" y="286388"/>
                </a:lnTo>
                <a:lnTo>
                  <a:pt x="0" y="0"/>
                </a:lnTo>
                <a:close/>
              </a:path>
            </a:pathLst>
          </a:custGeom>
          <a:blipFill>
            <a:blip r:embed="rId6"/>
            <a:stretch>
              <a:fillRect/>
            </a:stretch>
          </a:blipFill>
        </p:spPr>
      </p:sp>
      <p:sp>
        <p:nvSpPr>
          <p:cNvPr id="6" name="Freeform 6"/>
          <p:cNvSpPr/>
          <p:nvPr/>
        </p:nvSpPr>
        <p:spPr>
          <a:xfrm>
            <a:off x="826008" y="178308"/>
            <a:ext cx="2037426" cy="286388"/>
          </a:xfrm>
          <a:custGeom>
            <a:avLst/>
            <a:gdLst/>
            <a:ahLst/>
            <a:cxnLst/>
            <a:rect l="l" t="t" r="r" b="b"/>
            <a:pathLst>
              <a:path w="2037426" h="286388">
                <a:moveTo>
                  <a:pt x="0" y="0"/>
                </a:moveTo>
                <a:lnTo>
                  <a:pt x="2037426" y="0"/>
                </a:lnTo>
                <a:lnTo>
                  <a:pt x="2037426" y="286388"/>
                </a:lnTo>
                <a:lnTo>
                  <a:pt x="0" y="286388"/>
                </a:lnTo>
                <a:lnTo>
                  <a:pt x="0" y="0"/>
                </a:lnTo>
                <a:close/>
              </a:path>
            </a:pathLst>
          </a:custGeom>
          <a:blipFill>
            <a:blip r:embed="rId7"/>
            <a:stretch>
              <a:fillRect/>
            </a:stretch>
          </a:blipFill>
        </p:spPr>
      </p:sp>
      <p:sp>
        <p:nvSpPr>
          <p:cNvPr id="7" name="Freeform 7"/>
          <p:cNvSpPr/>
          <p:nvPr/>
        </p:nvSpPr>
        <p:spPr>
          <a:xfrm>
            <a:off x="5859780" y="137795"/>
            <a:ext cx="1090930" cy="280035"/>
          </a:xfrm>
          <a:custGeom>
            <a:avLst/>
            <a:gdLst/>
            <a:ahLst/>
            <a:cxnLst/>
            <a:rect l="l" t="t" r="r" b="b"/>
            <a:pathLst>
              <a:path w="1090927" h="186052">
                <a:moveTo>
                  <a:pt x="0" y="0"/>
                </a:moveTo>
                <a:lnTo>
                  <a:pt x="1090927" y="0"/>
                </a:lnTo>
                <a:lnTo>
                  <a:pt x="1090927" y="186052"/>
                </a:lnTo>
                <a:lnTo>
                  <a:pt x="0" y="186052"/>
                </a:lnTo>
                <a:lnTo>
                  <a:pt x="0" y="0"/>
                </a:lnTo>
                <a:close/>
              </a:path>
            </a:pathLst>
          </a:custGeom>
          <a:blipFill rotWithShape="1">
            <a:blip r:embed="rId8"/>
            <a:stretch>
              <a:fillRect/>
            </a:stretch>
          </a:blipFill>
        </p:spPr>
      </p:sp>
      <p:sp>
        <p:nvSpPr>
          <p:cNvPr id="8" name="Freeform 8"/>
          <p:cNvSpPr/>
          <p:nvPr/>
        </p:nvSpPr>
        <p:spPr>
          <a:xfrm>
            <a:off x="0" y="9989182"/>
            <a:ext cx="2794635" cy="12697"/>
          </a:xfrm>
          <a:custGeom>
            <a:avLst/>
            <a:gdLst/>
            <a:ahLst/>
            <a:cxnLst/>
            <a:rect l="l" t="t" r="r" b="b"/>
            <a:pathLst>
              <a:path w="2794635" h="12697">
                <a:moveTo>
                  <a:pt x="0" y="0"/>
                </a:moveTo>
                <a:lnTo>
                  <a:pt x="2794635" y="0"/>
                </a:lnTo>
                <a:lnTo>
                  <a:pt x="2794635" y="12697"/>
                </a:lnTo>
                <a:lnTo>
                  <a:pt x="0" y="126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4733925" y="9989182"/>
            <a:ext cx="2809875" cy="12697"/>
          </a:xfrm>
          <a:custGeom>
            <a:avLst/>
            <a:gdLst/>
            <a:ahLst/>
            <a:cxnLst/>
            <a:rect l="l" t="t" r="r" b="b"/>
            <a:pathLst>
              <a:path w="2809875" h="12697">
                <a:moveTo>
                  <a:pt x="0" y="0"/>
                </a:moveTo>
                <a:lnTo>
                  <a:pt x="2809875" y="0"/>
                </a:lnTo>
                <a:lnTo>
                  <a:pt x="2809875" y="12697"/>
                </a:lnTo>
                <a:lnTo>
                  <a:pt x="0" y="1269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1" name="Group 11"/>
          <p:cNvGrpSpPr>
            <a:grpSpLocks noChangeAspect="1"/>
          </p:cNvGrpSpPr>
          <p:nvPr/>
        </p:nvGrpSpPr>
        <p:grpSpPr>
          <a:xfrm rot="0">
            <a:off x="5718175" y="6149337"/>
            <a:ext cx="1250318" cy="710565"/>
            <a:chOff x="0" y="0"/>
            <a:chExt cx="1667091" cy="947420"/>
          </a:xfrm>
        </p:grpSpPr>
        <p:sp>
          <p:nvSpPr>
            <p:cNvPr id="12" name="Freeform 12"/>
            <p:cNvSpPr/>
            <p:nvPr/>
          </p:nvSpPr>
          <p:spPr>
            <a:xfrm>
              <a:off x="0" y="0"/>
              <a:ext cx="1667129" cy="947420"/>
            </a:xfrm>
            <a:custGeom>
              <a:avLst/>
              <a:gdLst/>
              <a:ahLst/>
              <a:cxnLst/>
              <a:rect l="l" t="t" r="r" b="b"/>
              <a:pathLst>
                <a:path w="1667129" h="947420">
                  <a:moveTo>
                    <a:pt x="293243" y="0"/>
                  </a:moveTo>
                  <a:lnTo>
                    <a:pt x="0" y="947420"/>
                  </a:lnTo>
                  <a:lnTo>
                    <a:pt x="1370457" y="947420"/>
                  </a:lnTo>
                  <a:lnTo>
                    <a:pt x="1667129" y="0"/>
                  </a:lnTo>
                  <a:close/>
                </a:path>
              </a:pathLst>
            </a:custGeom>
            <a:blipFill>
              <a:blip r:embed="rId13"/>
              <a:stretch>
                <a:fillRect l="-802" t="-1373" r="-789" b="-823"/>
              </a:stretch>
            </a:blipFill>
          </p:spPr>
        </p:sp>
      </p:grpSp>
      <p:sp>
        <p:nvSpPr>
          <p:cNvPr id="13" name="Freeform 13"/>
          <p:cNvSpPr/>
          <p:nvPr/>
        </p:nvSpPr>
        <p:spPr>
          <a:xfrm>
            <a:off x="342900" y="469897"/>
            <a:ext cx="6781800" cy="12697"/>
          </a:xfrm>
          <a:custGeom>
            <a:avLst/>
            <a:gdLst/>
            <a:ahLst/>
            <a:cxnLst/>
            <a:rect l="l" t="t" r="r" b="b"/>
            <a:pathLst>
              <a:path w="6781800" h="12697">
                <a:moveTo>
                  <a:pt x="0" y="0"/>
                </a:moveTo>
                <a:lnTo>
                  <a:pt x="6781800" y="0"/>
                </a:lnTo>
                <a:lnTo>
                  <a:pt x="6781800" y="12697"/>
                </a:lnTo>
                <a:lnTo>
                  <a:pt x="0" y="1269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14"/>
          <p:cNvSpPr/>
          <p:nvPr/>
        </p:nvSpPr>
        <p:spPr>
          <a:xfrm>
            <a:off x="711197" y="2922267"/>
            <a:ext cx="2445382" cy="5384168"/>
          </a:xfrm>
          <a:custGeom>
            <a:avLst/>
            <a:gdLst/>
            <a:ahLst/>
            <a:cxnLst/>
            <a:rect l="l" t="t" r="r" b="b"/>
            <a:pathLst>
              <a:path w="2445382" h="5384168">
                <a:moveTo>
                  <a:pt x="0" y="0"/>
                </a:moveTo>
                <a:lnTo>
                  <a:pt x="2445382" y="0"/>
                </a:lnTo>
                <a:lnTo>
                  <a:pt x="2445382" y="5384168"/>
                </a:lnTo>
                <a:lnTo>
                  <a:pt x="0" y="538416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5" name="Freeform 15"/>
          <p:cNvSpPr/>
          <p:nvPr/>
        </p:nvSpPr>
        <p:spPr>
          <a:xfrm>
            <a:off x="993775" y="1397000"/>
            <a:ext cx="1285875" cy="657860"/>
          </a:xfrm>
          <a:custGeom>
            <a:avLst/>
            <a:gdLst/>
            <a:ahLst/>
            <a:cxnLst/>
            <a:rect l="l" t="t" r="r" b="b"/>
            <a:pathLst>
              <a:path w="1025252" h="492252">
                <a:moveTo>
                  <a:pt x="0" y="0"/>
                </a:moveTo>
                <a:lnTo>
                  <a:pt x="1025252" y="0"/>
                </a:lnTo>
                <a:lnTo>
                  <a:pt x="1025252" y="492252"/>
                </a:lnTo>
                <a:lnTo>
                  <a:pt x="0" y="49225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6" name="Freeform 16"/>
          <p:cNvSpPr/>
          <p:nvPr/>
        </p:nvSpPr>
        <p:spPr>
          <a:xfrm>
            <a:off x="996318" y="3317859"/>
            <a:ext cx="359997" cy="297447"/>
          </a:xfrm>
          <a:custGeom>
            <a:avLst/>
            <a:gdLst/>
            <a:ahLst/>
            <a:cxnLst/>
            <a:rect l="l" t="t" r="r" b="b"/>
            <a:pathLst>
              <a:path w="359997" h="297447">
                <a:moveTo>
                  <a:pt x="0" y="0"/>
                </a:moveTo>
                <a:lnTo>
                  <a:pt x="359998" y="0"/>
                </a:lnTo>
                <a:lnTo>
                  <a:pt x="359998" y="297447"/>
                </a:lnTo>
                <a:lnTo>
                  <a:pt x="0" y="297447"/>
                </a:lnTo>
                <a:lnTo>
                  <a:pt x="0" y="0"/>
                </a:lnTo>
                <a:close/>
              </a:path>
            </a:pathLst>
          </a:custGeom>
          <a:blipFill>
            <a:blip r:embed="rId20"/>
            <a:stretch>
              <a:fillRect/>
            </a:stretch>
          </a:blipFill>
        </p:spPr>
      </p:sp>
      <p:sp>
        <p:nvSpPr>
          <p:cNvPr id="17" name="Freeform 17"/>
          <p:cNvSpPr/>
          <p:nvPr/>
        </p:nvSpPr>
        <p:spPr>
          <a:xfrm>
            <a:off x="996318" y="5130790"/>
            <a:ext cx="359997" cy="293513"/>
          </a:xfrm>
          <a:custGeom>
            <a:avLst/>
            <a:gdLst/>
            <a:ahLst/>
            <a:cxnLst/>
            <a:rect l="l" t="t" r="r" b="b"/>
            <a:pathLst>
              <a:path w="359997" h="293513">
                <a:moveTo>
                  <a:pt x="0" y="0"/>
                </a:moveTo>
                <a:lnTo>
                  <a:pt x="359998" y="0"/>
                </a:lnTo>
                <a:lnTo>
                  <a:pt x="359998" y="293513"/>
                </a:lnTo>
                <a:lnTo>
                  <a:pt x="0" y="293513"/>
                </a:lnTo>
                <a:lnTo>
                  <a:pt x="0" y="0"/>
                </a:lnTo>
                <a:close/>
              </a:path>
            </a:pathLst>
          </a:custGeom>
          <a:blipFill>
            <a:blip r:embed="rId21"/>
            <a:stretch>
              <a:fillRect/>
            </a:stretch>
          </a:blipFill>
        </p:spPr>
      </p:sp>
      <p:sp>
        <p:nvSpPr>
          <p:cNvPr id="18" name="Freeform 18"/>
          <p:cNvSpPr/>
          <p:nvPr/>
        </p:nvSpPr>
        <p:spPr>
          <a:xfrm>
            <a:off x="996318" y="5587952"/>
            <a:ext cx="359997" cy="317421"/>
          </a:xfrm>
          <a:custGeom>
            <a:avLst/>
            <a:gdLst/>
            <a:ahLst/>
            <a:cxnLst/>
            <a:rect l="l" t="t" r="r" b="b"/>
            <a:pathLst>
              <a:path w="359997" h="317421">
                <a:moveTo>
                  <a:pt x="0" y="0"/>
                </a:moveTo>
                <a:lnTo>
                  <a:pt x="359998" y="0"/>
                </a:lnTo>
                <a:lnTo>
                  <a:pt x="359998" y="317421"/>
                </a:lnTo>
                <a:lnTo>
                  <a:pt x="0" y="317421"/>
                </a:lnTo>
                <a:lnTo>
                  <a:pt x="0" y="0"/>
                </a:lnTo>
                <a:close/>
              </a:path>
            </a:pathLst>
          </a:custGeom>
          <a:blipFill>
            <a:blip r:embed="rId22"/>
            <a:stretch>
              <a:fillRect/>
            </a:stretch>
          </a:blipFill>
        </p:spPr>
      </p:sp>
      <p:sp>
        <p:nvSpPr>
          <p:cNvPr id="19" name="Freeform 19"/>
          <p:cNvSpPr/>
          <p:nvPr/>
        </p:nvSpPr>
        <p:spPr>
          <a:xfrm>
            <a:off x="996318" y="6025540"/>
            <a:ext cx="359997" cy="382372"/>
          </a:xfrm>
          <a:custGeom>
            <a:avLst/>
            <a:gdLst/>
            <a:ahLst/>
            <a:cxnLst/>
            <a:rect l="l" t="t" r="r" b="b"/>
            <a:pathLst>
              <a:path w="359997" h="382372">
                <a:moveTo>
                  <a:pt x="0" y="0"/>
                </a:moveTo>
                <a:lnTo>
                  <a:pt x="359998" y="0"/>
                </a:lnTo>
                <a:lnTo>
                  <a:pt x="359998" y="382372"/>
                </a:lnTo>
                <a:lnTo>
                  <a:pt x="0" y="382372"/>
                </a:lnTo>
                <a:lnTo>
                  <a:pt x="0" y="0"/>
                </a:lnTo>
                <a:close/>
              </a:path>
            </a:pathLst>
          </a:custGeom>
          <a:blipFill>
            <a:blip r:embed="rId23"/>
            <a:stretch>
              <a:fillRect/>
            </a:stretch>
          </a:blipFill>
        </p:spPr>
      </p:sp>
      <p:sp>
        <p:nvSpPr>
          <p:cNvPr id="20" name="Freeform 20"/>
          <p:cNvSpPr/>
          <p:nvPr/>
        </p:nvSpPr>
        <p:spPr>
          <a:xfrm>
            <a:off x="996318" y="4714262"/>
            <a:ext cx="359997" cy="329536"/>
          </a:xfrm>
          <a:custGeom>
            <a:avLst/>
            <a:gdLst/>
            <a:ahLst/>
            <a:cxnLst/>
            <a:rect l="l" t="t" r="r" b="b"/>
            <a:pathLst>
              <a:path w="359997" h="329536">
                <a:moveTo>
                  <a:pt x="0" y="0"/>
                </a:moveTo>
                <a:lnTo>
                  <a:pt x="359998" y="0"/>
                </a:lnTo>
                <a:lnTo>
                  <a:pt x="359998" y="329537"/>
                </a:lnTo>
                <a:lnTo>
                  <a:pt x="0" y="329537"/>
                </a:lnTo>
                <a:lnTo>
                  <a:pt x="0" y="0"/>
                </a:lnTo>
                <a:close/>
              </a:path>
            </a:pathLst>
          </a:custGeom>
          <a:blipFill>
            <a:blip r:embed="rId24"/>
            <a:stretch>
              <a:fillRect/>
            </a:stretch>
          </a:blipFill>
        </p:spPr>
      </p:sp>
      <p:sp>
        <p:nvSpPr>
          <p:cNvPr id="21" name="Freeform 21"/>
          <p:cNvSpPr/>
          <p:nvPr/>
        </p:nvSpPr>
        <p:spPr>
          <a:xfrm>
            <a:off x="996318" y="3780841"/>
            <a:ext cx="359997" cy="359997"/>
          </a:xfrm>
          <a:custGeom>
            <a:avLst/>
            <a:gdLst/>
            <a:ahLst/>
            <a:cxnLst/>
            <a:rect l="l" t="t" r="r" b="b"/>
            <a:pathLst>
              <a:path w="359997" h="359997">
                <a:moveTo>
                  <a:pt x="0" y="0"/>
                </a:moveTo>
                <a:lnTo>
                  <a:pt x="359998" y="0"/>
                </a:lnTo>
                <a:lnTo>
                  <a:pt x="359998" y="359997"/>
                </a:lnTo>
                <a:lnTo>
                  <a:pt x="0" y="359997"/>
                </a:lnTo>
                <a:lnTo>
                  <a:pt x="0" y="0"/>
                </a:lnTo>
                <a:close/>
              </a:path>
            </a:pathLst>
          </a:custGeom>
          <a:blipFill>
            <a:blip r:embed="rId25"/>
            <a:stretch>
              <a:fillRect/>
            </a:stretch>
          </a:blipFill>
        </p:spPr>
      </p:sp>
      <p:sp>
        <p:nvSpPr>
          <p:cNvPr id="22" name="Freeform 22"/>
          <p:cNvSpPr/>
          <p:nvPr/>
        </p:nvSpPr>
        <p:spPr>
          <a:xfrm>
            <a:off x="996318" y="4179624"/>
            <a:ext cx="359997" cy="359997"/>
          </a:xfrm>
          <a:custGeom>
            <a:avLst/>
            <a:gdLst/>
            <a:ahLst/>
            <a:cxnLst/>
            <a:rect l="l" t="t" r="r" b="b"/>
            <a:pathLst>
              <a:path w="359997" h="359997">
                <a:moveTo>
                  <a:pt x="0" y="0"/>
                </a:moveTo>
                <a:lnTo>
                  <a:pt x="359998" y="0"/>
                </a:lnTo>
                <a:lnTo>
                  <a:pt x="359998" y="359997"/>
                </a:lnTo>
                <a:lnTo>
                  <a:pt x="0" y="359997"/>
                </a:lnTo>
                <a:lnTo>
                  <a:pt x="0" y="0"/>
                </a:lnTo>
                <a:close/>
              </a:path>
            </a:pathLst>
          </a:custGeom>
          <a:blipFill>
            <a:blip r:embed="rId26"/>
            <a:stretch>
              <a:fillRect/>
            </a:stretch>
          </a:blipFill>
        </p:spPr>
      </p:sp>
      <p:sp>
        <p:nvSpPr>
          <p:cNvPr id="23" name="Freeform 23"/>
          <p:cNvSpPr/>
          <p:nvPr/>
        </p:nvSpPr>
        <p:spPr>
          <a:xfrm>
            <a:off x="957161" y="7562875"/>
            <a:ext cx="432006" cy="320650"/>
          </a:xfrm>
          <a:custGeom>
            <a:avLst/>
            <a:gdLst/>
            <a:ahLst/>
            <a:cxnLst/>
            <a:rect l="l" t="t" r="r" b="b"/>
            <a:pathLst>
              <a:path w="432006" h="320650">
                <a:moveTo>
                  <a:pt x="0" y="0"/>
                </a:moveTo>
                <a:lnTo>
                  <a:pt x="432006" y="0"/>
                </a:lnTo>
                <a:lnTo>
                  <a:pt x="432006" y="320650"/>
                </a:lnTo>
                <a:lnTo>
                  <a:pt x="0" y="320650"/>
                </a:lnTo>
                <a:lnTo>
                  <a:pt x="0" y="0"/>
                </a:lnTo>
                <a:close/>
              </a:path>
            </a:pathLst>
          </a:custGeom>
          <a:blipFill>
            <a:blip r:embed="rId27"/>
            <a:stretch>
              <a:fillRect/>
            </a:stretch>
          </a:blipFill>
        </p:spPr>
      </p:sp>
      <p:sp>
        <p:nvSpPr>
          <p:cNvPr id="24" name="Freeform 24"/>
          <p:cNvSpPr/>
          <p:nvPr/>
        </p:nvSpPr>
        <p:spPr>
          <a:xfrm>
            <a:off x="996318" y="6578600"/>
            <a:ext cx="359997" cy="311658"/>
          </a:xfrm>
          <a:custGeom>
            <a:avLst/>
            <a:gdLst/>
            <a:ahLst/>
            <a:cxnLst/>
            <a:rect l="l" t="t" r="r" b="b"/>
            <a:pathLst>
              <a:path w="359997" h="311658">
                <a:moveTo>
                  <a:pt x="0" y="0"/>
                </a:moveTo>
                <a:lnTo>
                  <a:pt x="359998" y="0"/>
                </a:lnTo>
                <a:lnTo>
                  <a:pt x="359998" y="311658"/>
                </a:lnTo>
                <a:lnTo>
                  <a:pt x="0" y="311658"/>
                </a:lnTo>
                <a:lnTo>
                  <a:pt x="0" y="0"/>
                </a:lnTo>
                <a:close/>
              </a:path>
            </a:pathLst>
          </a:custGeom>
          <a:blipFill>
            <a:blip r:embed="rId28"/>
            <a:stretch>
              <a:fillRect/>
            </a:stretch>
          </a:blipFill>
        </p:spPr>
      </p:sp>
      <p:sp>
        <p:nvSpPr>
          <p:cNvPr id="25" name="Freeform 25"/>
          <p:cNvSpPr/>
          <p:nvPr/>
        </p:nvSpPr>
        <p:spPr>
          <a:xfrm>
            <a:off x="996318" y="7082825"/>
            <a:ext cx="359997" cy="287617"/>
          </a:xfrm>
          <a:custGeom>
            <a:avLst/>
            <a:gdLst/>
            <a:ahLst/>
            <a:cxnLst/>
            <a:rect l="l" t="t" r="r" b="b"/>
            <a:pathLst>
              <a:path w="359997" h="287617">
                <a:moveTo>
                  <a:pt x="0" y="0"/>
                </a:moveTo>
                <a:lnTo>
                  <a:pt x="359998" y="0"/>
                </a:lnTo>
                <a:lnTo>
                  <a:pt x="359998" y="287617"/>
                </a:lnTo>
                <a:lnTo>
                  <a:pt x="0" y="287617"/>
                </a:lnTo>
                <a:lnTo>
                  <a:pt x="0" y="0"/>
                </a:lnTo>
                <a:close/>
              </a:path>
            </a:pathLst>
          </a:custGeom>
          <a:blipFill>
            <a:blip r:embed="rId29"/>
            <a:stretch>
              <a:fillRect/>
            </a:stretch>
          </a:blipFill>
        </p:spPr>
      </p:sp>
      <p:sp>
        <p:nvSpPr>
          <p:cNvPr id="26" name="Freeform 26"/>
          <p:cNvSpPr/>
          <p:nvPr/>
        </p:nvSpPr>
        <p:spPr>
          <a:xfrm>
            <a:off x="419281" y="194567"/>
            <a:ext cx="227828" cy="223961"/>
          </a:xfrm>
          <a:custGeom>
            <a:avLst/>
            <a:gdLst/>
            <a:ahLst/>
            <a:cxnLst/>
            <a:rect l="l" t="t" r="r" b="b"/>
            <a:pathLst>
              <a:path w="227828" h="223961">
                <a:moveTo>
                  <a:pt x="0" y="0"/>
                </a:moveTo>
                <a:lnTo>
                  <a:pt x="227828" y="0"/>
                </a:lnTo>
                <a:lnTo>
                  <a:pt x="227828" y="223961"/>
                </a:lnTo>
                <a:lnTo>
                  <a:pt x="0" y="223961"/>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7" name="Freeform 27"/>
          <p:cNvSpPr/>
          <p:nvPr/>
        </p:nvSpPr>
        <p:spPr>
          <a:xfrm>
            <a:off x="1661160" y="281940"/>
            <a:ext cx="93469" cy="76200"/>
          </a:xfrm>
          <a:custGeom>
            <a:avLst/>
            <a:gdLst/>
            <a:ahLst/>
            <a:cxnLst/>
            <a:rect l="l" t="t" r="r" b="b"/>
            <a:pathLst>
              <a:path w="93469" h="76200">
                <a:moveTo>
                  <a:pt x="0" y="0"/>
                </a:moveTo>
                <a:lnTo>
                  <a:pt x="93469" y="0"/>
                </a:lnTo>
                <a:lnTo>
                  <a:pt x="93469" y="76200"/>
                </a:lnTo>
                <a:lnTo>
                  <a:pt x="0" y="7620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8" name="Freeform 28"/>
          <p:cNvSpPr/>
          <p:nvPr/>
        </p:nvSpPr>
        <p:spPr>
          <a:xfrm>
            <a:off x="3631943" y="5490816"/>
            <a:ext cx="324002" cy="324002"/>
          </a:xfrm>
          <a:custGeom>
            <a:avLst/>
            <a:gdLst/>
            <a:ahLst/>
            <a:cxnLst/>
            <a:rect l="l" t="t" r="r" b="b"/>
            <a:pathLst>
              <a:path w="324002" h="324002">
                <a:moveTo>
                  <a:pt x="0" y="0"/>
                </a:moveTo>
                <a:lnTo>
                  <a:pt x="324002" y="0"/>
                </a:lnTo>
                <a:lnTo>
                  <a:pt x="324002" y="324003"/>
                </a:lnTo>
                <a:lnTo>
                  <a:pt x="0" y="324003"/>
                </a:lnTo>
                <a:lnTo>
                  <a:pt x="0" y="0"/>
                </a:lnTo>
                <a:close/>
              </a:path>
            </a:pathLst>
          </a:custGeom>
          <a:blipFill>
            <a:blip r:embed="rId34"/>
            <a:stretch>
              <a:fillRect/>
            </a:stretch>
          </a:blipFill>
        </p:spPr>
      </p:sp>
      <p:sp>
        <p:nvSpPr>
          <p:cNvPr id="29" name="Freeform 29"/>
          <p:cNvSpPr/>
          <p:nvPr/>
        </p:nvSpPr>
        <p:spPr>
          <a:xfrm>
            <a:off x="5492118" y="5490816"/>
            <a:ext cx="324002" cy="324002"/>
          </a:xfrm>
          <a:custGeom>
            <a:avLst/>
            <a:gdLst/>
            <a:ahLst/>
            <a:cxnLst/>
            <a:rect l="l" t="t" r="r" b="b"/>
            <a:pathLst>
              <a:path w="324002" h="324002">
                <a:moveTo>
                  <a:pt x="0" y="0"/>
                </a:moveTo>
                <a:lnTo>
                  <a:pt x="324003" y="0"/>
                </a:lnTo>
                <a:lnTo>
                  <a:pt x="324003" y="324003"/>
                </a:lnTo>
                <a:lnTo>
                  <a:pt x="0" y="324003"/>
                </a:lnTo>
                <a:lnTo>
                  <a:pt x="0" y="0"/>
                </a:lnTo>
                <a:close/>
              </a:path>
            </a:pathLst>
          </a:custGeom>
          <a:blipFill>
            <a:blip r:embed="rId34"/>
            <a:stretch>
              <a:fillRect/>
            </a:stretch>
          </a:blipFill>
        </p:spPr>
      </p:sp>
      <p:sp>
        <p:nvSpPr>
          <p:cNvPr id="30" name="Freeform 30"/>
          <p:cNvSpPr/>
          <p:nvPr/>
        </p:nvSpPr>
        <p:spPr>
          <a:xfrm>
            <a:off x="3631943" y="7165826"/>
            <a:ext cx="324002" cy="324002"/>
          </a:xfrm>
          <a:custGeom>
            <a:avLst/>
            <a:gdLst/>
            <a:ahLst/>
            <a:cxnLst/>
            <a:rect l="l" t="t" r="r" b="b"/>
            <a:pathLst>
              <a:path w="324002" h="324002">
                <a:moveTo>
                  <a:pt x="0" y="0"/>
                </a:moveTo>
                <a:lnTo>
                  <a:pt x="324002" y="0"/>
                </a:lnTo>
                <a:lnTo>
                  <a:pt x="324002" y="324002"/>
                </a:lnTo>
                <a:lnTo>
                  <a:pt x="0" y="324002"/>
                </a:lnTo>
                <a:lnTo>
                  <a:pt x="0" y="0"/>
                </a:lnTo>
                <a:close/>
              </a:path>
            </a:pathLst>
          </a:custGeom>
          <a:blipFill>
            <a:blip r:embed="rId34"/>
            <a:stretch>
              <a:fillRect/>
            </a:stretch>
          </a:blipFill>
        </p:spPr>
      </p:sp>
      <p:sp>
        <p:nvSpPr>
          <p:cNvPr id="31" name="Freeform 31"/>
          <p:cNvSpPr/>
          <p:nvPr/>
        </p:nvSpPr>
        <p:spPr>
          <a:xfrm>
            <a:off x="5521198" y="7165826"/>
            <a:ext cx="324002" cy="324002"/>
          </a:xfrm>
          <a:custGeom>
            <a:avLst/>
            <a:gdLst/>
            <a:ahLst/>
            <a:cxnLst/>
            <a:rect l="l" t="t" r="r" b="b"/>
            <a:pathLst>
              <a:path w="324002" h="324002">
                <a:moveTo>
                  <a:pt x="0" y="0"/>
                </a:moveTo>
                <a:lnTo>
                  <a:pt x="324002" y="0"/>
                </a:lnTo>
                <a:lnTo>
                  <a:pt x="324002" y="324002"/>
                </a:lnTo>
                <a:lnTo>
                  <a:pt x="0" y="324002"/>
                </a:lnTo>
                <a:lnTo>
                  <a:pt x="0" y="0"/>
                </a:lnTo>
                <a:close/>
              </a:path>
            </a:pathLst>
          </a:custGeom>
          <a:blipFill>
            <a:blip r:embed="rId34"/>
            <a:stretch>
              <a:fillRect/>
            </a:stretch>
          </a:blipFill>
        </p:spPr>
      </p:sp>
      <p:sp>
        <p:nvSpPr>
          <p:cNvPr id="32" name="Freeform 32"/>
          <p:cNvSpPr/>
          <p:nvPr/>
        </p:nvSpPr>
        <p:spPr>
          <a:xfrm>
            <a:off x="3686559" y="6072622"/>
            <a:ext cx="1247051" cy="784365"/>
          </a:xfrm>
          <a:custGeom>
            <a:avLst/>
            <a:gdLst/>
            <a:ahLst/>
            <a:cxnLst/>
            <a:rect l="l" t="t" r="r" b="b"/>
            <a:pathLst>
              <a:path w="1247051" h="784365">
                <a:moveTo>
                  <a:pt x="0" y="0"/>
                </a:moveTo>
                <a:lnTo>
                  <a:pt x="1247051" y="0"/>
                </a:lnTo>
                <a:lnTo>
                  <a:pt x="1247051" y="784365"/>
                </a:lnTo>
                <a:lnTo>
                  <a:pt x="0" y="784365"/>
                </a:lnTo>
                <a:lnTo>
                  <a:pt x="0" y="0"/>
                </a:lnTo>
                <a:close/>
              </a:path>
            </a:pathLst>
          </a:custGeom>
          <a:blipFill>
            <a:blip r:embed="rId35"/>
            <a:stretch>
              <a:fillRect/>
            </a:stretch>
          </a:blipFill>
        </p:spPr>
      </p:sp>
      <p:sp>
        <p:nvSpPr>
          <p:cNvPr id="33" name="Freeform 33"/>
          <p:cNvSpPr/>
          <p:nvPr/>
        </p:nvSpPr>
        <p:spPr>
          <a:xfrm>
            <a:off x="3384426" y="7538158"/>
            <a:ext cx="1848355" cy="1039511"/>
          </a:xfrm>
          <a:custGeom>
            <a:avLst/>
            <a:gdLst/>
            <a:ahLst/>
            <a:cxnLst/>
            <a:rect l="l" t="t" r="r" b="b"/>
            <a:pathLst>
              <a:path w="1848355" h="1039511">
                <a:moveTo>
                  <a:pt x="0" y="0"/>
                </a:moveTo>
                <a:lnTo>
                  <a:pt x="1848355" y="0"/>
                </a:lnTo>
                <a:lnTo>
                  <a:pt x="1848355" y="1039511"/>
                </a:lnTo>
                <a:lnTo>
                  <a:pt x="0" y="1039511"/>
                </a:lnTo>
                <a:lnTo>
                  <a:pt x="0" y="0"/>
                </a:lnTo>
                <a:close/>
              </a:path>
            </a:pathLst>
          </a:custGeom>
          <a:blipFill>
            <a:blip r:embed="rId36"/>
            <a:stretch>
              <a:fillRect/>
            </a:stretch>
          </a:blipFill>
        </p:spPr>
      </p:sp>
      <p:sp>
        <p:nvSpPr>
          <p:cNvPr id="34" name="Freeform 34"/>
          <p:cNvSpPr/>
          <p:nvPr/>
        </p:nvSpPr>
        <p:spPr>
          <a:xfrm>
            <a:off x="5591045" y="7720305"/>
            <a:ext cx="1324099" cy="531647"/>
          </a:xfrm>
          <a:custGeom>
            <a:avLst/>
            <a:gdLst/>
            <a:ahLst/>
            <a:cxnLst/>
            <a:rect l="l" t="t" r="r" b="b"/>
            <a:pathLst>
              <a:path w="1324099" h="531647">
                <a:moveTo>
                  <a:pt x="0" y="0"/>
                </a:moveTo>
                <a:lnTo>
                  <a:pt x="1324099" y="0"/>
                </a:lnTo>
                <a:lnTo>
                  <a:pt x="1324099" y="531647"/>
                </a:lnTo>
                <a:lnTo>
                  <a:pt x="0" y="531647"/>
                </a:lnTo>
                <a:lnTo>
                  <a:pt x="0" y="0"/>
                </a:lnTo>
                <a:close/>
              </a:path>
            </a:pathLst>
          </a:custGeom>
          <a:blipFill>
            <a:blip r:embed="rId37"/>
            <a:stretch>
              <a:fillRect/>
            </a:stretch>
          </a:blipFill>
        </p:spPr>
      </p:sp>
      <p:sp>
        <p:nvSpPr>
          <p:cNvPr id="35" name="Freeform 35"/>
          <p:cNvSpPr/>
          <p:nvPr/>
        </p:nvSpPr>
        <p:spPr>
          <a:xfrm>
            <a:off x="6009516" y="7331199"/>
            <a:ext cx="901065" cy="901065"/>
          </a:xfrm>
          <a:custGeom>
            <a:avLst/>
            <a:gdLst/>
            <a:ahLst/>
            <a:cxnLst/>
            <a:rect l="l" t="t" r="r" b="b"/>
            <a:pathLst>
              <a:path w="901065" h="901065">
                <a:moveTo>
                  <a:pt x="0" y="0"/>
                </a:moveTo>
                <a:lnTo>
                  <a:pt x="901065" y="0"/>
                </a:lnTo>
                <a:lnTo>
                  <a:pt x="901065" y="901065"/>
                </a:lnTo>
                <a:lnTo>
                  <a:pt x="0" y="901065"/>
                </a:lnTo>
                <a:lnTo>
                  <a:pt x="0" y="0"/>
                </a:lnTo>
                <a:close/>
              </a:path>
            </a:pathLst>
          </a:custGeom>
          <a:blipFill>
            <a:blip r:embed="rId38"/>
            <a:stretch>
              <a:fillRect/>
            </a:stretch>
          </a:blipFill>
        </p:spPr>
      </p:sp>
      <p:sp>
        <p:nvSpPr>
          <p:cNvPr id="36" name="TextBox 36"/>
          <p:cNvSpPr txBox="1"/>
          <p:nvPr/>
        </p:nvSpPr>
        <p:spPr>
          <a:xfrm>
            <a:off x="2916679" y="9859861"/>
            <a:ext cx="1673009" cy="169545"/>
          </a:xfrm>
          <a:prstGeom prst="rect">
            <a:avLst/>
          </a:prstGeom>
        </p:spPr>
        <p:txBody>
          <a:bodyPr lIns="0" tIns="0" rIns="0" bIns="0" rtlCol="0" anchor="t">
            <a:spAutoFit/>
          </a:bodyPr>
          <a:lstStyle/>
          <a:p>
            <a:pPr algn="l">
              <a:lnSpc>
                <a:spcPts val="1260"/>
              </a:lnSpc>
            </a:pPr>
            <a:r>
              <a:rPr lang="en-US" sz="900" b="1" i="1">
                <a:solidFill>
                  <a:srgbClr val="000000"/>
                </a:solidFill>
                <a:latin typeface="Calibri (MS) Bold Italics" panose="020F07020304040A0204"/>
                <a:ea typeface="Calibri (MS) Bold Italics" panose="020F07020304040A0204"/>
                <a:cs typeface="Calibri (MS) Bold Italics" panose="020F07020304040A0204"/>
                <a:sym typeface="Calibri (MS) Bold Italics" panose="020F07020304040A0204"/>
              </a:rPr>
              <a:t>Ensuring Safety, Enhancing Service</a:t>
            </a:r>
            <a:endParaRPr lang="en-US" sz="900" b="1" i="1">
              <a:solidFill>
                <a:srgbClr val="000000"/>
              </a:solidFill>
              <a:latin typeface="Calibri (MS) Bold Italics" panose="020F07020304040A0204"/>
              <a:ea typeface="Calibri (MS) Bold Italics" panose="020F07020304040A0204"/>
              <a:cs typeface="Calibri (MS) Bold Italics" panose="020F07020304040A0204"/>
              <a:sym typeface="Calibri (MS) Bold Italics" panose="020F07020304040A0204"/>
            </a:endParaRPr>
          </a:p>
        </p:txBody>
      </p:sp>
      <p:sp>
        <p:nvSpPr>
          <p:cNvPr id="37" name="TextBox 37"/>
          <p:cNvSpPr txBox="1"/>
          <p:nvPr/>
        </p:nvSpPr>
        <p:spPr>
          <a:xfrm>
            <a:off x="602615" y="201295"/>
            <a:ext cx="1167765" cy="178435"/>
          </a:xfrm>
          <a:prstGeom prst="rect">
            <a:avLst/>
          </a:prstGeom>
        </p:spPr>
        <p:txBody>
          <a:bodyPr wrap="square" lIns="0" tIns="0" rIns="0" bIns="0" rtlCol="0" anchor="t">
            <a:spAutoFit/>
          </a:bodyPr>
          <a:lstStyle/>
          <a:p>
            <a:pPr algn="l">
              <a:lnSpc>
                <a:spcPts val="1395"/>
              </a:lnSpc>
            </a:pPr>
            <a:r>
              <a:rPr lang="en-US" sz="995" spc="10">
                <a:solidFill>
                  <a:srgbClr val="000000"/>
                </a:solidFill>
                <a:latin typeface="Calibri (MS)" panose="020F0502020204030204"/>
                <a:ea typeface="Calibri (MS)" panose="020F0502020204030204"/>
                <a:cs typeface="Calibri (MS)" panose="020F0502020204030204"/>
                <a:sym typeface="Calibri (MS)" panose="020F0502020204030204"/>
              </a:rPr>
              <a:t>www.ai</a:t>
            </a:r>
            <a:r>
              <a:rPr lang="en-GB" altLang="en-US" sz="995" spc="10">
                <a:solidFill>
                  <a:srgbClr val="000000"/>
                </a:solidFill>
                <a:latin typeface="Calibri (MS)" panose="020F0502020204030204"/>
                <a:ea typeface="Calibri (MS)" panose="020F0502020204030204"/>
                <a:cs typeface="Calibri (MS)" panose="020F0502020204030204"/>
                <a:sym typeface="Calibri (MS)" panose="020F0502020204030204"/>
              </a:rPr>
              <a:t>driving</a:t>
            </a:r>
            <a:r>
              <a:rPr lang="en-US" sz="995" spc="10">
                <a:solidFill>
                  <a:srgbClr val="000000"/>
                </a:solidFill>
                <a:latin typeface="Calibri (MS)" panose="020F0502020204030204"/>
                <a:ea typeface="Calibri (MS)" panose="020F0502020204030204"/>
                <a:cs typeface="Calibri (MS)" panose="020F0502020204030204"/>
                <a:sym typeface="Calibri (MS)" panose="020F0502020204030204"/>
              </a:rPr>
              <a:t>.com</a:t>
            </a:r>
            <a:endParaRPr lang="en-US" sz="995" spc="1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8" name="TextBox 38"/>
          <p:cNvSpPr txBox="1"/>
          <p:nvPr/>
        </p:nvSpPr>
        <p:spPr>
          <a:xfrm>
            <a:off x="1790700" y="201295"/>
            <a:ext cx="1449705" cy="178435"/>
          </a:xfrm>
          <a:prstGeom prst="rect">
            <a:avLst/>
          </a:prstGeom>
        </p:spPr>
        <p:txBody>
          <a:bodyPr wrap="square" lIns="0" tIns="0" rIns="0" bIns="0" rtlCol="0" anchor="t">
            <a:spAutoFit/>
          </a:bodyPr>
          <a:lstStyle/>
          <a:p>
            <a:pPr algn="l">
              <a:lnSpc>
                <a:spcPts val="1395"/>
              </a:lnSpc>
            </a:pPr>
            <a:r>
              <a:rPr lang="en-GB" altLang="en-US" sz="995" spc="10">
                <a:solidFill>
                  <a:srgbClr val="000000"/>
                </a:solidFill>
                <a:latin typeface="Calibri (MS)" panose="020F0502020204030204"/>
                <a:ea typeface="Calibri (MS)" panose="020F0502020204030204"/>
                <a:cs typeface="Calibri (MS)" panose="020F0502020204030204"/>
                <a:sym typeface="Calibri (MS)" panose="020F0502020204030204"/>
              </a:rPr>
              <a:t>info</a:t>
            </a:r>
            <a:r>
              <a:rPr lang="en-US" sz="995" spc="10">
                <a:solidFill>
                  <a:srgbClr val="000000"/>
                </a:solidFill>
                <a:latin typeface="Calibri (MS)" panose="020F0502020204030204"/>
                <a:ea typeface="Calibri (MS)" panose="020F0502020204030204"/>
                <a:cs typeface="Calibri (MS)" panose="020F0502020204030204"/>
                <a:sym typeface="Calibri (MS)" panose="020F0502020204030204"/>
              </a:rPr>
              <a:t>@ai</a:t>
            </a:r>
            <a:r>
              <a:rPr lang="en-GB" altLang="en-US" sz="995" spc="10">
                <a:solidFill>
                  <a:srgbClr val="000000"/>
                </a:solidFill>
                <a:latin typeface="Calibri (MS)" panose="020F0502020204030204"/>
                <a:ea typeface="Calibri (MS)" panose="020F0502020204030204"/>
                <a:cs typeface="Calibri (MS)" panose="020F0502020204030204"/>
                <a:sym typeface="Calibri (MS)" panose="020F0502020204030204"/>
              </a:rPr>
              <a:t>driving</a:t>
            </a:r>
            <a:r>
              <a:rPr lang="en-US" sz="995" spc="10">
                <a:solidFill>
                  <a:srgbClr val="000000"/>
                </a:solidFill>
                <a:latin typeface="Calibri (MS)" panose="020F0502020204030204"/>
                <a:ea typeface="Calibri (MS)" panose="020F0502020204030204"/>
                <a:cs typeface="Calibri (MS)" panose="020F0502020204030204"/>
                <a:sym typeface="Calibri (MS)" panose="020F0502020204030204"/>
              </a:rPr>
              <a:t>.com</a:t>
            </a:r>
            <a:endParaRPr lang="en-US" sz="995" spc="1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9" name="TextBox 39"/>
          <p:cNvSpPr txBox="1"/>
          <p:nvPr/>
        </p:nvSpPr>
        <p:spPr>
          <a:xfrm>
            <a:off x="3982085" y="7236460"/>
            <a:ext cx="951865" cy="200660"/>
          </a:xfrm>
          <a:prstGeom prst="rect">
            <a:avLst/>
          </a:prstGeom>
        </p:spPr>
        <p:txBody>
          <a:bodyPr lIns="0" tIns="0" rIns="0" bIns="0" rtlCol="0" anchor="t">
            <a:noAutofit/>
          </a:bodyPr>
          <a:lstStyle/>
          <a:p>
            <a:pPr algn="l">
              <a:lnSpc>
                <a:spcPts val="1395"/>
              </a:lnSpc>
            </a:pPr>
            <a:r>
              <a:rPr lang="en-GB" altLang="en-US" sz="995" b="1" spc="3">
                <a:solidFill>
                  <a:srgbClr val="58585A"/>
                </a:solidFill>
                <a:latin typeface="Calibri (MS) Bold" panose="020F0702030404030204"/>
                <a:ea typeface="Calibri (MS) Bold" panose="020F0702030404030204"/>
                <a:cs typeface="Calibri (MS) Bold" panose="020F0702030404030204"/>
                <a:sym typeface="Calibri (MS) Bold" panose="020F0702030404030204"/>
              </a:rPr>
              <a:t>Leased vehicles</a:t>
            </a:r>
            <a:endParaRPr lang="en-GB" altLang="en-US" sz="995" b="1" spc="3">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0" name="TextBox 40"/>
          <p:cNvSpPr txBox="1"/>
          <p:nvPr/>
        </p:nvSpPr>
        <p:spPr>
          <a:xfrm>
            <a:off x="3969385" y="5612130"/>
            <a:ext cx="1028065" cy="178435"/>
          </a:xfrm>
          <a:prstGeom prst="rect">
            <a:avLst/>
          </a:prstGeom>
        </p:spPr>
        <p:txBody>
          <a:bodyPr wrap="square" lIns="0" tIns="0" rIns="0" bIns="0" rtlCol="0" anchor="t">
            <a:spAutoFit/>
          </a:bodyPr>
          <a:lstStyle/>
          <a:p>
            <a:pPr algn="l">
              <a:lnSpc>
                <a:spcPts val="1395"/>
              </a:lnSpc>
            </a:pPr>
            <a:r>
              <a:rPr lang="en-US" sz="995" b="1">
                <a:solidFill>
                  <a:srgbClr val="58585A"/>
                </a:solidFill>
                <a:latin typeface="Calibri (MS) Bold" panose="020F0702030404030204"/>
                <a:ea typeface="Calibri (MS) Bold" panose="020F0702030404030204"/>
                <a:cs typeface="Calibri (MS) Bold" panose="020F0702030404030204"/>
                <a:sym typeface="Calibri (MS) Bold" panose="020F0702030404030204"/>
              </a:rPr>
              <a:t>Taix/Car</a:t>
            </a:r>
            <a:r>
              <a:rPr lang="en-US" sz="995" b="1">
                <a:solidFill>
                  <a:srgbClr val="000000"/>
                </a:solidFill>
                <a:latin typeface="Calibri (MS) Bold" panose="020F0702030404030204"/>
                <a:ea typeface="Calibri (MS) Bold" panose="020F0702030404030204"/>
                <a:cs typeface="Calibri (MS) Bold" panose="020F0702030404030204"/>
                <a:sym typeface="Calibri (MS) Bold" panose="020F0702030404030204"/>
              </a:rPr>
              <a:t> </a:t>
            </a:r>
            <a:r>
              <a:rPr lang="en-US" sz="995" b="1">
                <a:solidFill>
                  <a:srgbClr val="58585A"/>
                </a:solidFill>
                <a:latin typeface="Calibri (MS) Bold" panose="020F0702030404030204"/>
                <a:ea typeface="Calibri (MS) Bold" panose="020F0702030404030204"/>
                <a:cs typeface="Calibri (MS) Bold" panose="020F0702030404030204"/>
                <a:sym typeface="Calibri (MS) Bold" panose="020F0702030404030204"/>
              </a:rPr>
              <a:t>-hailing</a:t>
            </a:r>
            <a:endParaRPr lang="en-US" sz="995" b="1">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1" name="TextBox 41"/>
          <p:cNvSpPr txBox="1"/>
          <p:nvPr/>
        </p:nvSpPr>
        <p:spPr>
          <a:xfrm>
            <a:off x="5874261" y="5631977"/>
            <a:ext cx="450933" cy="183566"/>
          </a:xfrm>
          <a:prstGeom prst="rect">
            <a:avLst/>
          </a:prstGeom>
        </p:spPr>
        <p:txBody>
          <a:bodyPr lIns="0" tIns="0" rIns="0" bIns="0" rtlCol="0" anchor="t">
            <a:spAutoFit/>
          </a:bodyPr>
          <a:lstStyle/>
          <a:p>
            <a:pPr algn="l">
              <a:lnSpc>
                <a:spcPts val="1395"/>
              </a:lnSpc>
            </a:pPr>
            <a:r>
              <a:rPr lang="en-US" sz="995" b="1" spc="0">
                <a:solidFill>
                  <a:srgbClr val="58585A"/>
                </a:solidFill>
                <a:latin typeface="Calibri (MS) Bold" panose="020F0702030404030204"/>
                <a:ea typeface="Calibri (MS) Bold" panose="020F0702030404030204"/>
                <a:cs typeface="Calibri (MS) Bold" panose="020F0702030404030204"/>
                <a:sym typeface="Calibri (MS) Bold" panose="020F0702030404030204"/>
              </a:rPr>
              <a:t>Logistics</a:t>
            </a:r>
            <a:endParaRPr lang="en-US" sz="995" b="1" spc="0">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2" name="TextBox 42"/>
          <p:cNvSpPr txBox="1"/>
          <p:nvPr/>
        </p:nvSpPr>
        <p:spPr>
          <a:xfrm>
            <a:off x="5917562" y="7222023"/>
            <a:ext cx="1013470" cy="183566"/>
          </a:xfrm>
          <a:prstGeom prst="rect">
            <a:avLst/>
          </a:prstGeom>
        </p:spPr>
        <p:txBody>
          <a:bodyPr lIns="0" tIns="0" rIns="0" bIns="0" rtlCol="0" anchor="t">
            <a:spAutoFit/>
          </a:bodyPr>
          <a:lstStyle/>
          <a:p>
            <a:pPr algn="l">
              <a:lnSpc>
                <a:spcPts val="1395"/>
              </a:lnSpc>
            </a:pPr>
            <a:r>
              <a:rPr lang="en-US" sz="995" b="1" spc="3">
                <a:solidFill>
                  <a:srgbClr val="58585A"/>
                </a:solidFill>
                <a:latin typeface="Calibri (MS) Bold" panose="020F0702030404030204"/>
                <a:ea typeface="Calibri (MS) Bold" panose="020F0702030404030204"/>
                <a:cs typeface="Calibri (MS) Bold" panose="020F0702030404030204"/>
                <a:sym typeface="Calibri (MS) Bold" panose="020F0702030404030204"/>
              </a:rPr>
              <a:t>Fleet management</a:t>
            </a:r>
            <a:endParaRPr lang="en-US" sz="995" b="1" spc="3">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3" name="TextBox 43"/>
          <p:cNvSpPr txBox="1"/>
          <p:nvPr/>
        </p:nvSpPr>
        <p:spPr>
          <a:xfrm>
            <a:off x="1564389" y="7595746"/>
            <a:ext cx="321621"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FOTA</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44" name="TextBox 44"/>
          <p:cNvSpPr txBox="1"/>
          <p:nvPr/>
        </p:nvSpPr>
        <p:spPr>
          <a:xfrm>
            <a:off x="1564389" y="6604765"/>
            <a:ext cx="456400"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Face ID</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45" name="TextBox 45"/>
          <p:cNvSpPr txBox="1"/>
          <p:nvPr/>
        </p:nvSpPr>
        <p:spPr>
          <a:xfrm>
            <a:off x="1564389" y="3303524"/>
            <a:ext cx="1092279"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LTE Cat4 network</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46" name="TextBox 46"/>
          <p:cNvSpPr txBox="1"/>
          <p:nvPr/>
        </p:nvSpPr>
        <p:spPr>
          <a:xfrm>
            <a:off x="1564389" y="3727958"/>
            <a:ext cx="419862" cy="346710"/>
          </a:xfrm>
          <a:prstGeom prst="rect">
            <a:avLst/>
          </a:prstGeom>
        </p:spPr>
        <p:txBody>
          <a:bodyPr lIns="0" tIns="0" rIns="0" bIns="0" rtlCol="0" anchor="t">
            <a:spAutoFit/>
          </a:bodyPr>
          <a:lstStyle/>
          <a:p>
            <a:pPr algn="l">
              <a:lnSpc>
                <a:spcPts val="3000"/>
              </a:lnSpc>
            </a:pPr>
            <a:r>
              <a:rPr lang="en-US" sz="1200" spc="1">
                <a:solidFill>
                  <a:srgbClr val="376092"/>
                </a:solidFill>
                <a:latin typeface="Calibri (MS)" panose="020F0502020204030204"/>
                <a:ea typeface="Calibri (MS)" panose="020F0502020204030204"/>
                <a:cs typeface="Calibri (MS)" panose="020F0502020204030204"/>
                <a:sym typeface="Calibri (MS)" panose="020F0502020204030204"/>
              </a:rPr>
              <a:t>512GB</a:t>
            </a:r>
            <a:endParaRPr lang="en-US" sz="1200" spc="1">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47" name="TextBox 47"/>
          <p:cNvSpPr txBox="1"/>
          <p:nvPr/>
        </p:nvSpPr>
        <p:spPr>
          <a:xfrm>
            <a:off x="1564389" y="4185158"/>
            <a:ext cx="1100414" cy="346710"/>
          </a:xfrm>
          <a:prstGeom prst="rect">
            <a:avLst/>
          </a:prstGeom>
        </p:spPr>
        <p:txBody>
          <a:bodyPr lIns="0" tIns="0" rIns="0" bIns="0" rtlCol="0" anchor="t">
            <a:spAutoFit/>
          </a:bodyPr>
          <a:lstStyle/>
          <a:p>
            <a:pPr algn="l">
              <a:lnSpc>
                <a:spcPts val="300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Wifi Tool&amp;hospot</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48" name="TextBox 48"/>
          <p:cNvSpPr txBox="1"/>
          <p:nvPr/>
        </p:nvSpPr>
        <p:spPr>
          <a:xfrm>
            <a:off x="1564389" y="4607049"/>
            <a:ext cx="301409" cy="346710"/>
          </a:xfrm>
          <a:prstGeom prst="rect">
            <a:avLst/>
          </a:prstGeom>
        </p:spPr>
        <p:txBody>
          <a:bodyPr lIns="0" tIns="0" rIns="0" bIns="0" rtlCol="0" anchor="t">
            <a:spAutoFit/>
          </a:bodyPr>
          <a:lstStyle/>
          <a:p>
            <a:pPr algn="l">
              <a:lnSpc>
                <a:spcPts val="3000"/>
              </a:lnSpc>
            </a:pPr>
            <a:r>
              <a:rPr lang="en-US" sz="1200" spc="6">
                <a:solidFill>
                  <a:srgbClr val="376092"/>
                </a:solidFill>
                <a:latin typeface="Calibri (MS)" panose="020F0502020204030204"/>
                <a:ea typeface="Calibri (MS)" panose="020F0502020204030204"/>
                <a:cs typeface="Calibri (MS)" panose="020F0502020204030204"/>
                <a:sym typeface="Calibri (MS)" panose="020F0502020204030204"/>
              </a:rPr>
              <a:t>DMS</a:t>
            </a:r>
            <a:endParaRPr lang="en-US" sz="1200" spc="6">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49" name="TextBox 49"/>
          <p:cNvSpPr txBox="1"/>
          <p:nvPr/>
        </p:nvSpPr>
        <p:spPr>
          <a:xfrm>
            <a:off x="1564389" y="5082537"/>
            <a:ext cx="977303" cy="346710"/>
          </a:xfrm>
          <a:prstGeom prst="rect">
            <a:avLst/>
          </a:prstGeom>
        </p:spPr>
        <p:txBody>
          <a:bodyPr lIns="0" tIns="0" rIns="0" bIns="0" rtlCol="0" anchor="t">
            <a:spAutoFit/>
          </a:bodyPr>
          <a:lstStyle/>
          <a:p>
            <a:pPr algn="l">
              <a:lnSpc>
                <a:spcPts val="300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Loop Recording</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50" name="TextBox 50"/>
          <p:cNvSpPr txBox="1"/>
          <p:nvPr/>
        </p:nvSpPr>
        <p:spPr>
          <a:xfrm>
            <a:off x="1564389" y="5480815"/>
            <a:ext cx="341519" cy="346710"/>
          </a:xfrm>
          <a:prstGeom prst="rect">
            <a:avLst/>
          </a:prstGeom>
        </p:spPr>
        <p:txBody>
          <a:bodyPr lIns="0" tIns="0" rIns="0" bIns="0" rtlCol="0" anchor="t">
            <a:spAutoFit/>
          </a:bodyPr>
          <a:lstStyle/>
          <a:p>
            <a:pPr algn="l">
              <a:lnSpc>
                <a:spcPts val="3000"/>
              </a:lnSpc>
            </a:pPr>
            <a:r>
              <a:rPr lang="en-US" sz="1200" spc="1">
                <a:solidFill>
                  <a:srgbClr val="376092"/>
                </a:solidFill>
                <a:latin typeface="Calibri (MS)" panose="020F0502020204030204"/>
                <a:ea typeface="Calibri (MS)" panose="020F0502020204030204"/>
                <a:cs typeface="Calibri (MS)" panose="020F0502020204030204"/>
                <a:sym typeface="Calibri (MS)" panose="020F0502020204030204"/>
              </a:rPr>
              <a:t>GNSS</a:t>
            </a:r>
            <a:endParaRPr lang="en-US" sz="1200" spc="1">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51" name="TextBox 51"/>
          <p:cNvSpPr txBox="1"/>
          <p:nvPr/>
        </p:nvSpPr>
        <p:spPr>
          <a:xfrm>
            <a:off x="3640077" y="3149851"/>
            <a:ext cx="3104864" cy="1657607"/>
          </a:xfrm>
          <a:prstGeom prst="rect">
            <a:avLst/>
          </a:prstGeom>
        </p:spPr>
        <p:txBody>
          <a:bodyPr lIns="0" tIns="0" rIns="0" bIns="0" rtlCol="0" anchor="t">
            <a:spAutoFit/>
          </a:bodyPr>
          <a:lstStyle/>
          <a:p>
            <a:pPr algn="l">
              <a:lnSpc>
                <a:spcPts val="1440"/>
              </a:lnSpc>
            </a:pPr>
            <a:r>
              <a:rPr lang="en-US" sz="1200" spc="2">
                <a:solidFill>
                  <a:srgbClr val="58585A"/>
                </a:solidFill>
                <a:latin typeface="Calibri (MS)" panose="020F0502020204030204"/>
                <a:ea typeface="Calibri (MS)" panose="020F0502020204030204"/>
                <a:cs typeface="Calibri (MS)" panose="020F0502020204030204"/>
                <a:sym typeface="Calibri (MS)" panose="020F0502020204030204"/>
              </a:rPr>
              <a:t>W5 is an intelligent video terminal designed </a:t>
            </a:r>
            <a:endParaRPr lang="en-US" sz="1200" spc="2">
              <a:solidFill>
                <a:srgbClr val="58585A"/>
              </a:solidFill>
              <a:latin typeface="Calibri (MS)" panose="020F0502020204030204"/>
              <a:ea typeface="Calibri (MS)" panose="020F0502020204030204"/>
              <a:cs typeface="Calibri (MS)" panose="020F0502020204030204"/>
              <a:sym typeface="Calibri (MS)" panose="020F0502020204030204"/>
            </a:endParaRPr>
          </a:p>
          <a:p>
            <a:pPr algn="l">
              <a:lnSpc>
                <a:spcPts val="1685"/>
              </a:lnSpc>
            </a:pPr>
            <a:r>
              <a:rPr lang="en-US" sz="1200" spc="2">
                <a:solidFill>
                  <a:srgbClr val="58585A"/>
                </a:solidFill>
                <a:latin typeface="Calibri (MS)" panose="020F0502020204030204"/>
                <a:ea typeface="Calibri (MS)" panose="020F0502020204030204"/>
                <a:cs typeface="Calibri (MS)" panose="020F0502020204030204"/>
                <a:sym typeface="Calibri (MS)" panose="020F0502020204030204"/>
              </a:rPr>
              <a:t>specifically for small and medium-sized vehicles. </a:t>
            </a:r>
            <a:endParaRPr lang="en-US" sz="1200" spc="2">
              <a:solidFill>
                <a:srgbClr val="58585A"/>
              </a:solidFill>
              <a:latin typeface="Calibri (MS)" panose="020F0502020204030204"/>
              <a:ea typeface="Calibri (MS)" panose="020F0502020204030204"/>
              <a:cs typeface="Calibri (MS)" panose="020F0502020204030204"/>
              <a:sym typeface="Calibri (MS)" panose="020F0502020204030204"/>
            </a:endParaRPr>
          </a:p>
          <a:p>
            <a:pPr algn="l">
              <a:lnSpc>
                <a:spcPts val="1440"/>
              </a:lnSpc>
            </a:pPr>
            <a:r>
              <a:rPr lang="en-US" sz="1200" spc="3">
                <a:solidFill>
                  <a:srgbClr val="58585A"/>
                </a:solidFill>
                <a:latin typeface="Calibri (MS)" panose="020F0502020204030204"/>
                <a:ea typeface="Calibri (MS)" panose="020F0502020204030204"/>
                <a:cs typeface="Calibri (MS)" panose="020F0502020204030204"/>
                <a:sym typeface="Calibri (MS)" panose="020F0502020204030204"/>
              </a:rPr>
              <a:t>It has the advantages of small size, high integration, and simple installation. This product has 1.2T NPU computing power and can support ADAS and DMS functions at the same time. It can be used in taxis, online car- hailing and small and medium-sized logistics vehicles.</a:t>
            </a:r>
            <a:endParaRPr lang="en-US" sz="1200" spc="3">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52" name="TextBox 52"/>
          <p:cNvSpPr txBox="1"/>
          <p:nvPr/>
        </p:nvSpPr>
        <p:spPr>
          <a:xfrm>
            <a:off x="1564389" y="7108704"/>
            <a:ext cx="342671" cy="213712"/>
          </a:xfrm>
          <a:prstGeom prst="rect">
            <a:avLst/>
          </a:prstGeom>
        </p:spPr>
        <p:txBody>
          <a:bodyPr lIns="0" tIns="0" rIns="0" bIns="0" rtlCol="0" anchor="t">
            <a:spAutoFit/>
          </a:bodyPr>
          <a:lstStyle/>
          <a:p>
            <a:pPr algn="l">
              <a:lnSpc>
                <a:spcPts val="1685"/>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HEVC</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53" name="TextBox 53"/>
          <p:cNvSpPr txBox="1"/>
          <p:nvPr/>
        </p:nvSpPr>
        <p:spPr>
          <a:xfrm>
            <a:off x="1564389" y="6113532"/>
            <a:ext cx="346720" cy="213712"/>
          </a:xfrm>
          <a:prstGeom prst="rect">
            <a:avLst/>
          </a:prstGeom>
        </p:spPr>
        <p:txBody>
          <a:bodyPr lIns="0" tIns="0" rIns="0" bIns="0" rtlCol="0" anchor="t">
            <a:spAutoFit/>
          </a:bodyPr>
          <a:lstStyle/>
          <a:p>
            <a:pPr algn="l">
              <a:lnSpc>
                <a:spcPts val="1685"/>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ADAS</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54" name="TextBox 54"/>
          <p:cNvSpPr txBox="1"/>
          <p:nvPr/>
        </p:nvSpPr>
        <p:spPr>
          <a:xfrm>
            <a:off x="1039495" y="1244600"/>
            <a:ext cx="1998345" cy="1141095"/>
          </a:xfrm>
          <a:prstGeom prst="rect">
            <a:avLst/>
          </a:prstGeom>
        </p:spPr>
        <p:txBody>
          <a:bodyPr lIns="0" tIns="0" rIns="0" bIns="0" rtlCol="0" anchor="t">
            <a:noAutofit/>
          </a:bodyPr>
          <a:lstStyle/>
          <a:p>
            <a:pPr algn="l">
              <a:lnSpc>
                <a:spcPts val="8400"/>
              </a:lnSpc>
            </a:pPr>
            <a:endParaRPr lang="en-US" sz="6000" b="1">
              <a:solidFill>
                <a:srgbClr val="000000"/>
              </a:solidFill>
              <a:latin typeface="Calibri (MS) Bold" panose="020F0702030404030204"/>
              <a:ea typeface="Calibri (MS) Bold" panose="020F0702030404030204"/>
              <a:cs typeface="Calibri (MS) Bold" panose="020F0702030404030204"/>
              <a:sym typeface="Calibri (MS) Bold" panose="020F0702030404030204"/>
            </a:endParaRPr>
          </a:p>
          <a:p>
            <a:pPr algn="l">
              <a:lnSpc>
                <a:spcPts val="1680"/>
              </a:lnSpc>
            </a:pPr>
            <a:r>
              <a:rPr lang="en-US" sz="1405">
                <a:solidFill>
                  <a:srgbClr val="231F20"/>
                </a:solidFill>
                <a:latin typeface="Calibri (MS)" panose="020F0502020204030204"/>
                <a:ea typeface="Calibri (MS)" panose="020F0502020204030204"/>
                <a:cs typeface="Calibri (MS)" panose="020F0502020204030204"/>
                <a:sym typeface="Calibri (MS)" panose="020F0502020204030204"/>
              </a:rPr>
              <a:t> 4G Ai 4CH-Dashcam with Full Featured Telematics </a:t>
            </a:r>
            <a:endParaRPr lang="en-US" sz="1405">
              <a:solidFill>
                <a:srgbClr val="231F20"/>
              </a:solidFill>
              <a:latin typeface="Calibri (MS)" panose="020F0502020204030204"/>
              <a:ea typeface="Calibri (MS)" panose="020F0502020204030204"/>
              <a:cs typeface="Calibri (MS)" panose="020F0502020204030204"/>
              <a:sym typeface="Calibri (MS)" panose="020F0502020204030204"/>
            </a:endParaRPr>
          </a:p>
        </p:txBody>
      </p:sp>
      <p:sp>
        <p:nvSpPr>
          <p:cNvPr id="55" name="TextBox 55"/>
          <p:cNvSpPr txBox="1"/>
          <p:nvPr/>
        </p:nvSpPr>
        <p:spPr>
          <a:xfrm>
            <a:off x="3600701" y="4973447"/>
            <a:ext cx="1104300" cy="339090"/>
          </a:xfrm>
          <a:prstGeom prst="rect">
            <a:avLst/>
          </a:prstGeom>
        </p:spPr>
        <p:txBody>
          <a:bodyPr lIns="0" tIns="0" rIns="0" bIns="0" rtlCol="0" anchor="t">
            <a:spAutoFit/>
          </a:bodyPr>
          <a:lstStyle/>
          <a:p>
            <a:pPr algn="l">
              <a:lnSpc>
                <a:spcPts val="2520"/>
              </a:lnSpc>
            </a:pPr>
            <a:r>
              <a:rPr lang="en-US" sz="1800" b="1">
                <a:solidFill>
                  <a:srgbClr val="1F497D"/>
                </a:solidFill>
                <a:latin typeface="Calibri (MS) Bold" panose="020F0702030404030204"/>
                <a:ea typeface="Calibri (MS) Bold" panose="020F0702030404030204"/>
                <a:cs typeface="Calibri (MS) Bold" panose="020F0702030404030204"/>
                <a:sym typeface="Calibri (MS) Bold" panose="020F0702030404030204"/>
              </a:rPr>
              <a:t>Application</a:t>
            </a:r>
            <a:endParaRPr lang="en-US" sz="1800"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pic>
        <p:nvPicPr>
          <p:cNvPr id="56" name="Picture 55" descr="w5"/>
          <p:cNvPicPr>
            <a:picLocks noChangeAspect="1"/>
          </p:cNvPicPr>
          <p:nvPr/>
        </p:nvPicPr>
        <p:blipFill>
          <a:blip r:embed="rId39"/>
          <a:srcRect l="22582" t="31536" r="27496" b="36105"/>
          <a:stretch>
            <a:fillRect/>
          </a:stretch>
        </p:blipFill>
        <p:spPr>
          <a:xfrm rot="180000">
            <a:off x="3484245" y="699135"/>
            <a:ext cx="2748280" cy="20535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989182"/>
            <a:ext cx="2486044" cy="18412"/>
          </a:xfrm>
          <a:custGeom>
            <a:avLst/>
            <a:gdLst/>
            <a:ahLst/>
            <a:cxnLst/>
            <a:rect l="l" t="t" r="r" b="b"/>
            <a:pathLst>
              <a:path w="2486044" h="18412">
                <a:moveTo>
                  <a:pt x="0" y="0"/>
                </a:moveTo>
                <a:lnTo>
                  <a:pt x="2486044" y="0"/>
                </a:lnTo>
                <a:lnTo>
                  <a:pt x="2486044" y="18412"/>
                </a:lnTo>
                <a:lnTo>
                  <a:pt x="0" y="1841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622023" y="9903514"/>
            <a:ext cx="225104" cy="224018"/>
          </a:xfrm>
          <a:custGeom>
            <a:avLst/>
            <a:gdLst/>
            <a:ahLst/>
            <a:cxnLst/>
            <a:rect l="l" t="t" r="r" b="b"/>
            <a:pathLst>
              <a:path w="225104" h="224018">
                <a:moveTo>
                  <a:pt x="0" y="0"/>
                </a:moveTo>
                <a:lnTo>
                  <a:pt x="225104" y="0"/>
                </a:lnTo>
                <a:lnTo>
                  <a:pt x="225104" y="224018"/>
                </a:lnTo>
                <a:lnTo>
                  <a:pt x="0" y="22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923662" y="9980295"/>
            <a:ext cx="90935" cy="76190"/>
          </a:xfrm>
          <a:custGeom>
            <a:avLst/>
            <a:gdLst/>
            <a:ahLst/>
            <a:cxnLst/>
            <a:rect l="l" t="t" r="r" b="b"/>
            <a:pathLst>
              <a:path w="90935" h="76190">
                <a:moveTo>
                  <a:pt x="0" y="0"/>
                </a:moveTo>
                <a:lnTo>
                  <a:pt x="90935" y="0"/>
                </a:lnTo>
                <a:lnTo>
                  <a:pt x="90935" y="76190"/>
                </a:lnTo>
                <a:lnTo>
                  <a:pt x="0" y="76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310377" y="0"/>
            <a:ext cx="3233423" cy="290827"/>
          </a:xfrm>
          <a:custGeom>
            <a:avLst/>
            <a:gdLst/>
            <a:ahLst/>
            <a:cxnLst/>
            <a:rect l="l" t="t" r="r" b="b"/>
            <a:pathLst>
              <a:path w="3233423" h="290827">
                <a:moveTo>
                  <a:pt x="0" y="0"/>
                </a:moveTo>
                <a:lnTo>
                  <a:pt x="3233423" y="0"/>
                </a:lnTo>
                <a:lnTo>
                  <a:pt x="3233423" y="290827"/>
                </a:lnTo>
                <a:lnTo>
                  <a:pt x="0" y="290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5064100" y="9989182"/>
            <a:ext cx="2479081" cy="20955"/>
          </a:xfrm>
          <a:custGeom>
            <a:avLst/>
            <a:gdLst/>
            <a:ahLst/>
            <a:cxnLst/>
            <a:rect l="l" t="t" r="r" b="b"/>
            <a:pathLst>
              <a:path w="2479081" h="20955">
                <a:moveTo>
                  <a:pt x="0" y="0"/>
                </a:moveTo>
                <a:lnTo>
                  <a:pt x="2479081" y="0"/>
                </a:lnTo>
                <a:lnTo>
                  <a:pt x="2479081" y="20955"/>
                </a:lnTo>
                <a:lnTo>
                  <a:pt x="0" y="20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952500" y="5891784"/>
            <a:ext cx="5266687" cy="2072002"/>
          </a:xfrm>
          <a:custGeom>
            <a:avLst/>
            <a:gdLst/>
            <a:ahLst/>
            <a:cxnLst/>
            <a:rect l="l" t="t" r="r" b="b"/>
            <a:pathLst>
              <a:path w="5266687" h="2072002">
                <a:moveTo>
                  <a:pt x="0" y="0"/>
                </a:moveTo>
                <a:lnTo>
                  <a:pt x="5266687" y="0"/>
                </a:lnTo>
                <a:lnTo>
                  <a:pt x="5266687" y="2072002"/>
                </a:lnTo>
                <a:lnTo>
                  <a:pt x="0" y="2072002"/>
                </a:lnTo>
                <a:lnTo>
                  <a:pt x="0" y="0"/>
                </a:lnTo>
                <a:close/>
              </a:path>
            </a:pathLst>
          </a:custGeom>
          <a:blipFill>
            <a:blip r:embed="rId11"/>
            <a:stretch>
              <a:fillRect/>
            </a:stretch>
          </a:blipFill>
        </p:spPr>
      </p:sp>
      <p:sp>
        <p:nvSpPr>
          <p:cNvPr id="8" name="Freeform 8"/>
          <p:cNvSpPr/>
          <p:nvPr/>
        </p:nvSpPr>
        <p:spPr>
          <a:xfrm>
            <a:off x="998858" y="1787147"/>
            <a:ext cx="5269868" cy="3390262"/>
          </a:xfrm>
          <a:custGeom>
            <a:avLst/>
            <a:gdLst/>
            <a:ahLst/>
            <a:cxnLst/>
            <a:rect l="l" t="t" r="r" b="b"/>
            <a:pathLst>
              <a:path w="5269868" h="3390262">
                <a:moveTo>
                  <a:pt x="0" y="0"/>
                </a:moveTo>
                <a:lnTo>
                  <a:pt x="5269868" y="0"/>
                </a:lnTo>
                <a:lnTo>
                  <a:pt x="5269868" y="3390262"/>
                </a:lnTo>
                <a:lnTo>
                  <a:pt x="0" y="3390262"/>
                </a:lnTo>
                <a:lnTo>
                  <a:pt x="0" y="0"/>
                </a:lnTo>
                <a:close/>
              </a:path>
            </a:pathLst>
          </a:custGeom>
          <a:blipFill>
            <a:blip r:embed="rId12"/>
            <a:stretch>
              <a:fillRect/>
            </a:stretch>
          </a:blipFill>
        </p:spPr>
      </p:sp>
      <p:grpSp>
        <p:nvGrpSpPr>
          <p:cNvPr id="9" name="Group 9"/>
          <p:cNvGrpSpPr>
            <a:grpSpLocks noChangeAspect="1"/>
          </p:cNvGrpSpPr>
          <p:nvPr/>
        </p:nvGrpSpPr>
        <p:grpSpPr>
          <a:xfrm rot="0">
            <a:off x="2286000" y="3930015"/>
            <a:ext cx="76200" cy="1346835"/>
            <a:chOff x="0" y="0"/>
            <a:chExt cx="76200" cy="1346835"/>
          </a:xfrm>
        </p:grpSpPr>
        <p:sp>
          <p:nvSpPr>
            <p:cNvPr id="10" name="Freeform 10"/>
            <p:cNvSpPr/>
            <p:nvPr/>
          </p:nvSpPr>
          <p:spPr>
            <a:xfrm>
              <a:off x="0" y="0"/>
              <a:ext cx="76200" cy="1346835"/>
            </a:xfrm>
            <a:custGeom>
              <a:avLst/>
              <a:gdLst/>
              <a:ahLst/>
              <a:cxnLst/>
              <a:rect l="l" t="t" r="r" b="b"/>
              <a:pathLst>
                <a:path w="76200" h="1346835">
                  <a:moveTo>
                    <a:pt x="42799" y="38100"/>
                  </a:moveTo>
                  <a:lnTo>
                    <a:pt x="42926" y="1346835"/>
                  </a:lnTo>
                  <a:lnTo>
                    <a:pt x="33401" y="1346835"/>
                  </a:lnTo>
                  <a:lnTo>
                    <a:pt x="33274" y="38100"/>
                  </a:lnTo>
                  <a:close/>
                  <a:moveTo>
                    <a:pt x="0" y="38100"/>
                  </a:moveTo>
                  <a:cubicBezTo>
                    <a:pt x="0" y="17018"/>
                    <a:pt x="17018" y="0"/>
                    <a:pt x="38100" y="0"/>
                  </a:cubicBezTo>
                  <a:cubicBezTo>
                    <a:pt x="59182" y="0"/>
                    <a:pt x="76200" y="17018"/>
                    <a:pt x="76200" y="38100"/>
                  </a:cubicBezTo>
                  <a:cubicBezTo>
                    <a:pt x="76200" y="59182"/>
                    <a:pt x="59182" y="76200"/>
                    <a:pt x="38100" y="76200"/>
                  </a:cubicBezTo>
                  <a:cubicBezTo>
                    <a:pt x="17018" y="76200"/>
                    <a:pt x="0" y="59182"/>
                    <a:pt x="0" y="38100"/>
                  </a:cubicBezTo>
                  <a:close/>
                </a:path>
              </a:pathLst>
            </a:custGeom>
            <a:solidFill>
              <a:srgbClr val="FF0000"/>
            </a:solidFill>
          </p:spPr>
        </p:sp>
      </p:grpSp>
      <p:grpSp>
        <p:nvGrpSpPr>
          <p:cNvPr id="11" name="Group 11"/>
          <p:cNvGrpSpPr>
            <a:grpSpLocks noChangeAspect="1"/>
          </p:cNvGrpSpPr>
          <p:nvPr/>
        </p:nvGrpSpPr>
        <p:grpSpPr>
          <a:xfrm rot="0">
            <a:off x="2487549" y="7372350"/>
            <a:ext cx="3722751" cy="76200"/>
            <a:chOff x="0" y="0"/>
            <a:chExt cx="3722751" cy="76200"/>
          </a:xfrm>
        </p:grpSpPr>
        <p:sp>
          <p:nvSpPr>
            <p:cNvPr id="12" name="Freeform 12"/>
            <p:cNvSpPr/>
            <p:nvPr/>
          </p:nvSpPr>
          <p:spPr>
            <a:xfrm>
              <a:off x="0" y="0"/>
              <a:ext cx="3722751" cy="76200"/>
            </a:xfrm>
            <a:custGeom>
              <a:avLst/>
              <a:gdLst/>
              <a:ahLst/>
              <a:cxnLst/>
              <a:rect l="l" t="t" r="r" b="b"/>
              <a:pathLst>
                <a:path w="3722751" h="76200">
                  <a:moveTo>
                    <a:pt x="38100" y="33274"/>
                  </a:moveTo>
                  <a:lnTo>
                    <a:pt x="3722751" y="33274"/>
                  </a:lnTo>
                  <a:lnTo>
                    <a:pt x="3722751" y="42799"/>
                  </a:lnTo>
                  <a:lnTo>
                    <a:pt x="38100" y="42799"/>
                  </a:lnTo>
                  <a:close/>
                  <a:moveTo>
                    <a:pt x="38100" y="76200"/>
                  </a:moveTo>
                  <a:cubicBezTo>
                    <a:pt x="17145" y="76200"/>
                    <a:pt x="0" y="59182"/>
                    <a:pt x="0" y="38100"/>
                  </a:cubicBezTo>
                  <a:cubicBezTo>
                    <a:pt x="0" y="17018"/>
                    <a:pt x="17145" y="0"/>
                    <a:pt x="38100" y="0"/>
                  </a:cubicBezTo>
                  <a:cubicBezTo>
                    <a:pt x="59182" y="0"/>
                    <a:pt x="76200" y="17018"/>
                    <a:pt x="76200" y="38100"/>
                  </a:cubicBezTo>
                  <a:cubicBezTo>
                    <a:pt x="76200" y="59182"/>
                    <a:pt x="59182" y="76200"/>
                    <a:pt x="38100" y="76200"/>
                  </a:cubicBezTo>
                  <a:close/>
                </a:path>
              </a:pathLst>
            </a:custGeom>
            <a:solidFill>
              <a:srgbClr val="FF0000"/>
            </a:solidFill>
          </p:spPr>
        </p:sp>
      </p:grpSp>
      <p:grpSp>
        <p:nvGrpSpPr>
          <p:cNvPr id="13" name="Group 13"/>
          <p:cNvGrpSpPr>
            <a:grpSpLocks noChangeAspect="1"/>
          </p:cNvGrpSpPr>
          <p:nvPr/>
        </p:nvGrpSpPr>
        <p:grpSpPr>
          <a:xfrm rot="0">
            <a:off x="3931034" y="7067550"/>
            <a:ext cx="2279266" cy="76200"/>
            <a:chOff x="0" y="0"/>
            <a:chExt cx="2279269" cy="76200"/>
          </a:xfrm>
        </p:grpSpPr>
        <p:sp>
          <p:nvSpPr>
            <p:cNvPr id="14" name="Freeform 14"/>
            <p:cNvSpPr/>
            <p:nvPr/>
          </p:nvSpPr>
          <p:spPr>
            <a:xfrm>
              <a:off x="0" y="0"/>
              <a:ext cx="2279269" cy="76200"/>
            </a:xfrm>
            <a:custGeom>
              <a:avLst/>
              <a:gdLst/>
              <a:ahLst/>
              <a:cxnLst/>
              <a:rect l="l" t="t" r="r" b="b"/>
              <a:pathLst>
                <a:path w="2279269" h="76200">
                  <a:moveTo>
                    <a:pt x="38100" y="33274"/>
                  </a:moveTo>
                  <a:lnTo>
                    <a:pt x="2279269" y="33274"/>
                  </a:lnTo>
                  <a:lnTo>
                    <a:pt x="2279269" y="42799"/>
                  </a:lnTo>
                  <a:lnTo>
                    <a:pt x="38100" y="42799"/>
                  </a:lnTo>
                  <a:close/>
                  <a:moveTo>
                    <a:pt x="38100" y="76200"/>
                  </a:moveTo>
                  <a:cubicBezTo>
                    <a:pt x="17018" y="76200"/>
                    <a:pt x="0" y="59182"/>
                    <a:pt x="0" y="38100"/>
                  </a:cubicBezTo>
                  <a:cubicBezTo>
                    <a:pt x="0" y="17018"/>
                    <a:pt x="17018" y="0"/>
                    <a:pt x="38100" y="0"/>
                  </a:cubicBezTo>
                  <a:cubicBezTo>
                    <a:pt x="59182" y="0"/>
                    <a:pt x="76200" y="17018"/>
                    <a:pt x="76200" y="38100"/>
                  </a:cubicBezTo>
                  <a:cubicBezTo>
                    <a:pt x="76200" y="59182"/>
                    <a:pt x="59182" y="76200"/>
                    <a:pt x="38100" y="76200"/>
                  </a:cubicBezTo>
                  <a:close/>
                </a:path>
              </a:pathLst>
            </a:custGeom>
            <a:solidFill>
              <a:srgbClr val="FF0000"/>
            </a:solidFill>
          </p:spPr>
        </p:sp>
      </p:grpSp>
      <p:grpSp>
        <p:nvGrpSpPr>
          <p:cNvPr id="15" name="Group 15"/>
          <p:cNvGrpSpPr>
            <a:grpSpLocks noChangeAspect="1"/>
          </p:cNvGrpSpPr>
          <p:nvPr/>
        </p:nvGrpSpPr>
        <p:grpSpPr>
          <a:xfrm rot="0">
            <a:off x="4979289" y="2876550"/>
            <a:ext cx="1231011" cy="76200"/>
            <a:chOff x="0" y="0"/>
            <a:chExt cx="1231011" cy="76200"/>
          </a:xfrm>
        </p:grpSpPr>
        <p:sp>
          <p:nvSpPr>
            <p:cNvPr id="16" name="Freeform 16"/>
            <p:cNvSpPr/>
            <p:nvPr/>
          </p:nvSpPr>
          <p:spPr>
            <a:xfrm>
              <a:off x="0" y="0"/>
              <a:ext cx="1231011" cy="76200"/>
            </a:xfrm>
            <a:custGeom>
              <a:avLst/>
              <a:gdLst/>
              <a:ahLst/>
              <a:cxnLst/>
              <a:rect l="l" t="t" r="r" b="b"/>
              <a:pathLst>
                <a:path w="1231011" h="76200">
                  <a:moveTo>
                    <a:pt x="38100" y="33274"/>
                  </a:moveTo>
                  <a:lnTo>
                    <a:pt x="1231011" y="33401"/>
                  </a:lnTo>
                  <a:lnTo>
                    <a:pt x="1231011" y="42926"/>
                  </a:lnTo>
                  <a:lnTo>
                    <a:pt x="38100" y="42799"/>
                  </a:lnTo>
                  <a:close/>
                  <a:moveTo>
                    <a:pt x="38100" y="76200"/>
                  </a:moveTo>
                  <a:cubicBezTo>
                    <a:pt x="17145" y="76200"/>
                    <a:pt x="0" y="59182"/>
                    <a:pt x="0" y="38100"/>
                  </a:cubicBezTo>
                  <a:cubicBezTo>
                    <a:pt x="0" y="17018"/>
                    <a:pt x="17145" y="0"/>
                    <a:pt x="38100" y="0"/>
                  </a:cubicBezTo>
                  <a:cubicBezTo>
                    <a:pt x="59182" y="0"/>
                    <a:pt x="76200" y="17018"/>
                    <a:pt x="76200" y="38100"/>
                  </a:cubicBezTo>
                  <a:cubicBezTo>
                    <a:pt x="76200" y="59182"/>
                    <a:pt x="59182" y="76200"/>
                    <a:pt x="38100" y="76200"/>
                  </a:cubicBezTo>
                  <a:close/>
                </a:path>
              </a:pathLst>
            </a:custGeom>
            <a:solidFill>
              <a:srgbClr val="FF0000"/>
            </a:solidFill>
          </p:spPr>
        </p:sp>
      </p:grpSp>
      <p:grpSp>
        <p:nvGrpSpPr>
          <p:cNvPr id="17" name="Group 17"/>
          <p:cNvGrpSpPr>
            <a:grpSpLocks noChangeAspect="1"/>
          </p:cNvGrpSpPr>
          <p:nvPr/>
        </p:nvGrpSpPr>
        <p:grpSpPr>
          <a:xfrm rot="0">
            <a:off x="4979289" y="3790950"/>
            <a:ext cx="1231011" cy="76200"/>
            <a:chOff x="0" y="0"/>
            <a:chExt cx="1231011" cy="76200"/>
          </a:xfrm>
        </p:grpSpPr>
        <p:sp>
          <p:nvSpPr>
            <p:cNvPr id="18" name="Freeform 18"/>
            <p:cNvSpPr/>
            <p:nvPr/>
          </p:nvSpPr>
          <p:spPr>
            <a:xfrm>
              <a:off x="0" y="0"/>
              <a:ext cx="1231011" cy="76200"/>
            </a:xfrm>
            <a:custGeom>
              <a:avLst/>
              <a:gdLst/>
              <a:ahLst/>
              <a:cxnLst/>
              <a:rect l="l" t="t" r="r" b="b"/>
              <a:pathLst>
                <a:path w="1231011" h="76200">
                  <a:moveTo>
                    <a:pt x="38100" y="33274"/>
                  </a:moveTo>
                  <a:lnTo>
                    <a:pt x="1231011" y="33274"/>
                  </a:lnTo>
                  <a:lnTo>
                    <a:pt x="1231011" y="42799"/>
                  </a:lnTo>
                  <a:lnTo>
                    <a:pt x="38100" y="42799"/>
                  </a:lnTo>
                  <a:close/>
                  <a:moveTo>
                    <a:pt x="38100" y="76200"/>
                  </a:moveTo>
                  <a:cubicBezTo>
                    <a:pt x="17145" y="76200"/>
                    <a:pt x="0" y="59182"/>
                    <a:pt x="0" y="38100"/>
                  </a:cubicBezTo>
                  <a:cubicBezTo>
                    <a:pt x="0" y="17018"/>
                    <a:pt x="17145" y="0"/>
                    <a:pt x="38100" y="0"/>
                  </a:cubicBezTo>
                  <a:cubicBezTo>
                    <a:pt x="59182" y="0"/>
                    <a:pt x="76200" y="17018"/>
                    <a:pt x="76200" y="38100"/>
                  </a:cubicBezTo>
                  <a:cubicBezTo>
                    <a:pt x="76200" y="59182"/>
                    <a:pt x="59182" y="76200"/>
                    <a:pt x="38100" y="76200"/>
                  </a:cubicBezTo>
                  <a:close/>
                </a:path>
              </a:pathLst>
            </a:custGeom>
            <a:solidFill>
              <a:srgbClr val="FF0000"/>
            </a:solidFill>
          </p:spPr>
        </p:sp>
      </p:grpSp>
      <p:grpSp>
        <p:nvGrpSpPr>
          <p:cNvPr id="19" name="Group 19"/>
          <p:cNvGrpSpPr>
            <a:grpSpLocks noChangeAspect="1"/>
          </p:cNvGrpSpPr>
          <p:nvPr/>
        </p:nvGrpSpPr>
        <p:grpSpPr>
          <a:xfrm rot="0">
            <a:off x="4979289" y="4476750"/>
            <a:ext cx="1231011" cy="76200"/>
            <a:chOff x="0" y="0"/>
            <a:chExt cx="1231011" cy="76200"/>
          </a:xfrm>
        </p:grpSpPr>
        <p:sp>
          <p:nvSpPr>
            <p:cNvPr id="20" name="Freeform 20"/>
            <p:cNvSpPr/>
            <p:nvPr/>
          </p:nvSpPr>
          <p:spPr>
            <a:xfrm>
              <a:off x="0" y="0"/>
              <a:ext cx="1231011" cy="76200"/>
            </a:xfrm>
            <a:custGeom>
              <a:avLst/>
              <a:gdLst/>
              <a:ahLst/>
              <a:cxnLst/>
              <a:rect l="l" t="t" r="r" b="b"/>
              <a:pathLst>
                <a:path w="1231011" h="76200">
                  <a:moveTo>
                    <a:pt x="38100" y="33274"/>
                  </a:moveTo>
                  <a:lnTo>
                    <a:pt x="1231011" y="33274"/>
                  </a:lnTo>
                  <a:lnTo>
                    <a:pt x="1231011" y="42799"/>
                  </a:lnTo>
                  <a:lnTo>
                    <a:pt x="38100" y="42799"/>
                  </a:lnTo>
                  <a:close/>
                  <a:moveTo>
                    <a:pt x="38100" y="76200"/>
                  </a:moveTo>
                  <a:cubicBezTo>
                    <a:pt x="17145" y="76200"/>
                    <a:pt x="0" y="59182"/>
                    <a:pt x="0" y="38100"/>
                  </a:cubicBezTo>
                  <a:cubicBezTo>
                    <a:pt x="0" y="17018"/>
                    <a:pt x="17145" y="0"/>
                    <a:pt x="38100" y="0"/>
                  </a:cubicBezTo>
                  <a:cubicBezTo>
                    <a:pt x="59182" y="0"/>
                    <a:pt x="76200" y="17018"/>
                    <a:pt x="76200" y="38100"/>
                  </a:cubicBezTo>
                  <a:cubicBezTo>
                    <a:pt x="76200" y="59182"/>
                    <a:pt x="59182" y="76200"/>
                    <a:pt x="38100" y="76200"/>
                  </a:cubicBezTo>
                  <a:close/>
                </a:path>
              </a:pathLst>
            </a:custGeom>
            <a:solidFill>
              <a:srgbClr val="FF0000"/>
            </a:solidFill>
          </p:spPr>
        </p:sp>
      </p:grpSp>
      <p:sp>
        <p:nvSpPr>
          <p:cNvPr id="21" name="TextBox 21"/>
          <p:cNvSpPr txBox="1"/>
          <p:nvPr/>
        </p:nvSpPr>
        <p:spPr>
          <a:xfrm>
            <a:off x="580034" y="547659"/>
            <a:ext cx="1025042" cy="290246"/>
          </a:xfrm>
          <a:prstGeom prst="rect">
            <a:avLst/>
          </a:prstGeom>
        </p:spPr>
        <p:txBody>
          <a:bodyPr lIns="0" tIns="0" rIns="0" bIns="0" rtlCol="0" anchor="t">
            <a:spAutoFit/>
          </a:bodyPr>
          <a:lstStyle/>
          <a:p>
            <a:pPr algn="l">
              <a:lnSpc>
                <a:spcPts val="2235"/>
              </a:lnSpc>
            </a:pPr>
            <a:r>
              <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rPr>
              <a:t>Appearance</a:t>
            </a:r>
            <a:endPar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22" name="TextBox 22"/>
          <p:cNvSpPr txBox="1"/>
          <p:nvPr/>
        </p:nvSpPr>
        <p:spPr>
          <a:xfrm>
            <a:off x="2861945" y="9939020"/>
            <a:ext cx="880110" cy="124460"/>
          </a:xfrm>
          <a:prstGeom prst="rect">
            <a:avLst/>
          </a:prstGeom>
        </p:spPr>
        <p:txBody>
          <a:bodyPr wrap="square" lIns="0" tIns="0" rIns="0" bIns="0" rtlCol="0" anchor="t">
            <a:spAutoFit/>
          </a:bodyPr>
          <a:lstStyle/>
          <a:p>
            <a:pPr algn="l">
              <a:lnSpc>
                <a:spcPts val="975"/>
              </a:lnSpc>
            </a:pP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www.ai</a:t>
            </a:r>
            <a:r>
              <a:rPr lang="en-GB" altLang="en-US" sz="695" spc="12">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2">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23" name="TextBox 23"/>
          <p:cNvSpPr txBox="1"/>
          <p:nvPr/>
        </p:nvSpPr>
        <p:spPr>
          <a:xfrm>
            <a:off x="4114800" y="9939020"/>
            <a:ext cx="1022985" cy="124460"/>
          </a:xfrm>
          <a:prstGeom prst="rect">
            <a:avLst/>
          </a:prstGeom>
        </p:spPr>
        <p:txBody>
          <a:bodyPr wrap="square" lIns="0" tIns="0" rIns="0" bIns="0" rtlCol="0" anchor="t">
            <a:spAutoFit/>
          </a:bodyPr>
          <a:lstStyle/>
          <a:p>
            <a:pPr algn="l">
              <a:lnSpc>
                <a:spcPts val="975"/>
              </a:lnSpc>
            </a:pP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info</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@ai</a:t>
            </a: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3">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24" name="TextBox 24"/>
          <p:cNvSpPr txBox="1"/>
          <p:nvPr/>
        </p:nvSpPr>
        <p:spPr>
          <a:xfrm>
            <a:off x="1501397" y="5243065"/>
            <a:ext cx="1835372"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Fin heat dissipation structure</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5" name="TextBox 25"/>
          <p:cNvSpPr txBox="1"/>
          <p:nvPr/>
        </p:nvSpPr>
        <p:spPr>
          <a:xfrm>
            <a:off x="6352032" y="4399026"/>
            <a:ext cx="502872"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Speaker</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6" name="TextBox 26"/>
          <p:cNvSpPr txBox="1"/>
          <p:nvPr/>
        </p:nvSpPr>
        <p:spPr>
          <a:xfrm>
            <a:off x="4702175" y="44450"/>
            <a:ext cx="3099435" cy="215265"/>
          </a:xfrm>
          <a:prstGeom prst="rect">
            <a:avLst/>
          </a:prstGeom>
        </p:spPr>
        <p:txBody>
          <a:bodyPr wrap="square" lIns="0" tIns="0" rIns="0" bIns="0" rtlCol="0" anchor="t">
            <a:spAutoFit/>
          </a:bodyPr>
          <a:lstStyle/>
          <a:p>
            <a:pPr algn="l">
              <a:lnSpc>
                <a:spcPts val="1680"/>
              </a:lnSpc>
            </a:pP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Shenzhen Ai</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driving</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T</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elematics</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Co., Ltd.</a:t>
            </a:r>
            <a:endPar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endParaRPr>
          </a:p>
        </p:txBody>
      </p:sp>
      <p:sp>
        <p:nvSpPr>
          <p:cNvPr id="27" name="TextBox 27"/>
          <p:cNvSpPr txBox="1"/>
          <p:nvPr/>
        </p:nvSpPr>
        <p:spPr>
          <a:xfrm>
            <a:off x="6298692" y="2796035"/>
            <a:ext cx="820141"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DMS Camera</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8" name="TextBox 28"/>
          <p:cNvSpPr txBox="1"/>
          <p:nvPr/>
        </p:nvSpPr>
        <p:spPr>
          <a:xfrm>
            <a:off x="6312151" y="3713864"/>
            <a:ext cx="813616"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Infrared light</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9" name="TextBox 29"/>
          <p:cNvSpPr txBox="1"/>
          <p:nvPr/>
        </p:nvSpPr>
        <p:spPr>
          <a:xfrm>
            <a:off x="6352032" y="6887594"/>
            <a:ext cx="1010517" cy="618239"/>
          </a:xfrm>
          <a:prstGeom prst="rect">
            <a:avLst/>
          </a:prstGeom>
        </p:spPr>
        <p:txBody>
          <a:bodyPr lIns="0" tIns="0" rIns="0" bIns="0" rtlCol="0" anchor="t">
            <a:spAutoFit/>
          </a:bodyPr>
          <a:lstStyle/>
          <a:p>
            <a:pPr algn="l">
              <a:lnSpc>
                <a:spcPts val="251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LED Indicator Front View Cam</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30" name="TextBox 30"/>
          <p:cNvSpPr txBox="1"/>
          <p:nvPr/>
        </p:nvSpPr>
        <p:spPr>
          <a:xfrm>
            <a:off x="595274" y="1232659"/>
            <a:ext cx="999839" cy="339090"/>
          </a:xfrm>
          <a:prstGeom prst="rect">
            <a:avLst/>
          </a:prstGeom>
        </p:spPr>
        <p:txBody>
          <a:bodyPr lIns="0" tIns="0" rIns="0" bIns="0" rtlCol="0" anchor="t">
            <a:spAutoFit/>
          </a:bodyPr>
          <a:lstStyle/>
          <a:p>
            <a:pPr algn="l">
              <a:lnSpc>
                <a:spcPts val="2520"/>
              </a:lnSpc>
            </a:pPr>
            <a:r>
              <a:rPr lang="en-US" sz="1800">
                <a:solidFill>
                  <a:srgbClr val="000000"/>
                </a:solidFill>
                <a:latin typeface="Calibri (MS)" panose="020F0502020204030204"/>
                <a:ea typeface="Calibri (MS)" panose="020F0502020204030204"/>
                <a:cs typeface="Calibri (MS)" panose="020F0502020204030204"/>
                <a:sym typeface="Calibri (MS)" panose="020F0502020204030204"/>
              </a:rPr>
              <a:t>Front view</a:t>
            </a:r>
            <a:endParaRPr lang="en-US" sz="1800">
              <a:solidFill>
                <a:srgbClr val="000000"/>
              </a:solidFill>
              <a:latin typeface="Calibri (MS)" panose="020F0502020204030204"/>
              <a:ea typeface="Calibri (MS)" panose="020F0502020204030204"/>
              <a:cs typeface="Calibri (MS)" panose="020F0502020204030204"/>
              <a:sym typeface="Calibri (MS)"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989182"/>
            <a:ext cx="2486044" cy="18412"/>
          </a:xfrm>
          <a:custGeom>
            <a:avLst/>
            <a:gdLst/>
            <a:ahLst/>
            <a:cxnLst/>
            <a:rect l="l" t="t" r="r" b="b"/>
            <a:pathLst>
              <a:path w="2486044" h="18412">
                <a:moveTo>
                  <a:pt x="0" y="0"/>
                </a:moveTo>
                <a:lnTo>
                  <a:pt x="2486044" y="0"/>
                </a:lnTo>
                <a:lnTo>
                  <a:pt x="2486044" y="18412"/>
                </a:lnTo>
                <a:lnTo>
                  <a:pt x="0" y="1841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622023" y="9903514"/>
            <a:ext cx="225104" cy="224018"/>
          </a:xfrm>
          <a:custGeom>
            <a:avLst/>
            <a:gdLst/>
            <a:ahLst/>
            <a:cxnLst/>
            <a:rect l="l" t="t" r="r" b="b"/>
            <a:pathLst>
              <a:path w="225104" h="224018">
                <a:moveTo>
                  <a:pt x="0" y="0"/>
                </a:moveTo>
                <a:lnTo>
                  <a:pt x="225104" y="0"/>
                </a:lnTo>
                <a:lnTo>
                  <a:pt x="225104" y="224018"/>
                </a:lnTo>
                <a:lnTo>
                  <a:pt x="0" y="22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923662" y="9980295"/>
            <a:ext cx="90935" cy="76190"/>
          </a:xfrm>
          <a:custGeom>
            <a:avLst/>
            <a:gdLst/>
            <a:ahLst/>
            <a:cxnLst/>
            <a:rect l="l" t="t" r="r" b="b"/>
            <a:pathLst>
              <a:path w="90935" h="76190">
                <a:moveTo>
                  <a:pt x="0" y="0"/>
                </a:moveTo>
                <a:lnTo>
                  <a:pt x="90935" y="0"/>
                </a:lnTo>
                <a:lnTo>
                  <a:pt x="90935" y="76190"/>
                </a:lnTo>
                <a:lnTo>
                  <a:pt x="0" y="76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310377" y="0"/>
            <a:ext cx="3233423" cy="290827"/>
          </a:xfrm>
          <a:custGeom>
            <a:avLst/>
            <a:gdLst/>
            <a:ahLst/>
            <a:cxnLst/>
            <a:rect l="l" t="t" r="r" b="b"/>
            <a:pathLst>
              <a:path w="3233423" h="290827">
                <a:moveTo>
                  <a:pt x="0" y="0"/>
                </a:moveTo>
                <a:lnTo>
                  <a:pt x="3233423" y="0"/>
                </a:lnTo>
                <a:lnTo>
                  <a:pt x="3233423" y="290827"/>
                </a:lnTo>
                <a:lnTo>
                  <a:pt x="0" y="290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5064100" y="9989182"/>
            <a:ext cx="2479081" cy="20955"/>
          </a:xfrm>
          <a:custGeom>
            <a:avLst/>
            <a:gdLst/>
            <a:ahLst/>
            <a:cxnLst/>
            <a:rect l="l" t="t" r="r" b="b"/>
            <a:pathLst>
              <a:path w="2479081" h="20955">
                <a:moveTo>
                  <a:pt x="0" y="0"/>
                </a:moveTo>
                <a:lnTo>
                  <a:pt x="2479081" y="0"/>
                </a:lnTo>
                <a:lnTo>
                  <a:pt x="2479081" y="20955"/>
                </a:lnTo>
                <a:lnTo>
                  <a:pt x="0" y="20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723900" y="2000250"/>
            <a:ext cx="5272402" cy="2646683"/>
          </a:xfrm>
          <a:custGeom>
            <a:avLst/>
            <a:gdLst/>
            <a:ahLst/>
            <a:cxnLst/>
            <a:rect l="l" t="t" r="r" b="b"/>
            <a:pathLst>
              <a:path w="5272402" h="2646683">
                <a:moveTo>
                  <a:pt x="0" y="0"/>
                </a:moveTo>
                <a:lnTo>
                  <a:pt x="5272402" y="0"/>
                </a:lnTo>
                <a:lnTo>
                  <a:pt x="5272402" y="2646683"/>
                </a:lnTo>
                <a:lnTo>
                  <a:pt x="0" y="2646683"/>
                </a:lnTo>
                <a:lnTo>
                  <a:pt x="0" y="0"/>
                </a:lnTo>
                <a:close/>
              </a:path>
            </a:pathLst>
          </a:custGeom>
          <a:blipFill>
            <a:blip r:embed="rId11"/>
            <a:stretch>
              <a:fillRect/>
            </a:stretch>
          </a:blipFill>
        </p:spPr>
      </p:sp>
      <p:sp>
        <p:nvSpPr>
          <p:cNvPr id="8" name="Freeform 8"/>
          <p:cNvSpPr/>
          <p:nvPr/>
        </p:nvSpPr>
        <p:spPr>
          <a:xfrm>
            <a:off x="1042035" y="5558152"/>
            <a:ext cx="5271135" cy="2141220"/>
          </a:xfrm>
          <a:custGeom>
            <a:avLst/>
            <a:gdLst/>
            <a:ahLst/>
            <a:cxnLst/>
            <a:rect l="l" t="t" r="r" b="b"/>
            <a:pathLst>
              <a:path w="5271135" h="2141220">
                <a:moveTo>
                  <a:pt x="0" y="0"/>
                </a:moveTo>
                <a:lnTo>
                  <a:pt x="5271135" y="0"/>
                </a:lnTo>
                <a:lnTo>
                  <a:pt x="5271135" y="2141220"/>
                </a:lnTo>
                <a:lnTo>
                  <a:pt x="0" y="2141220"/>
                </a:lnTo>
                <a:lnTo>
                  <a:pt x="0" y="0"/>
                </a:lnTo>
                <a:close/>
              </a:path>
            </a:pathLst>
          </a:custGeom>
          <a:blipFill>
            <a:blip r:embed="rId12"/>
            <a:stretch>
              <a:fillRect/>
            </a:stretch>
          </a:blipFill>
        </p:spPr>
      </p:sp>
      <p:grpSp>
        <p:nvGrpSpPr>
          <p:cNvPr id="9" name="Group 9"/>
          <p:cNvGrpSpPr>
            <a:grpSpLocks noChangeAspect="1"/>
          </p:cNvGrpSpPr>
          <p:nvPr/>
        </p:nvGrpSpPr>
        <p:grpSpPr>
          <a:xfrm rot="0">
            <a:off x="2996565" y="3867150"/>
            <a:ext cx="76200" cy="779783"/>
            <a:chOff x="0" y="0"/>
            <a:chExt cx="76200" cy="779780"/>
          </a:xfrm>
        </p:grpSpPr>
        <p:sp>
          <p:nvSpPr>
            <p:cNvPr id="10" name="Freeform 10"/>
            <p:cNvSpPr/>
            <p:nvPr/>
          </p:nvSpPr>
          <p:spPr>
            <a:xfrm>
              <a:off x="0" y="0"/>
              <a:ext cx="76200" cy="779780"/>
            </a:xfrm>
            <a:custGeom>
              <a:avLst/>
              <a:gdLst/>
              <a:ahLst/>
              <a:cxnLst/>
              <a:rect l="l" t="t" r="r" b="b"/>
              <a:pathLst>
                <a:path w="76200" h="779780">
                  <a:moveTo>
                    <a:pt x="42926" y="38100"/>
                  </a:moveTo>
                  <a:lnTo>
                    <a:pt x="42926" y="779780"/>
                  </a:lnTo>
                  <a:lnTo>
                    <a:pt x="33401" y="779780"/>
                  </a:lnTo>
                  <a:lnTo>
                    <a:pt x="33401" y="38100"/>
                  </a:lnTo>
                  <a:close/>
                  <a:moveTo>
                    <a:pt x="0" y="38100"/>
                  </a:moveTo>
                  <a:cubicBezTo>
                    <a:pt x="0" y="17018"/>
                    <a:pt x="17018" y="0"/>
                    <a:pt x="38100" y="0"/>
                  </a:cubicBezTo>
                  <a:cubicBezTo>
                    <a:pt x="59182" y="0"/>
                    <a:pt x="76200" y="17018"/>
                    <a:pt x="76200" y="38100"/>
                  </a:cubicBezTo>
                  <a:cubicBezTo>
                    <a:pt x="76200" y="59182"/>
                    <a:pt x="59182" y="76200"/>
                    <a:pt x="38100" y="76200"/>
                  </a:cubicBezTo>
                  <a:cubicBezTo>
                    <a:pt x="17018" y="76200"/>
                    <a:pt x="0" y="59182"/>
                    <a:pt x="0" y="38100"/>
                  </a:cubicBezTo>
                  <a:close/>
                </a:path>
              </a:pathLst>
            </a:custGeom>
            <a:solidFill>
              <a:srgbClr val="FF0000"/>
            </a:solidFill>
          </p:spPr>
        </p:sp>
      </p:grpSp>
      <p:grpSp>
        <p:nvGrpSpPr>
          <p:cNvPr id="11" name="Group 11"/>
          <p:cNvGrpSpPr>
            <a:grpSpLocks noChangeAspect="1"/>
          </p:cNvGrpSpPr>
          <p:nvPr/>
        </p:nvGrpSpPr>
        <p:grpSpPr>
          <a:xfrm rot="0">
            <a:off x="2729741" y="6686550"/>
            <a:ext cx="3404359" cy="76200"/>
            <a:chOff x="0" y="0"/>
            <a:chExt cx="3404362" cy="76200"/>
          </a:xfrm>
        </p:grpSpPr>
        <p:sp>
          <p:nvSpPr>
            <p:cNvPr id="12" name="Freeform 12"/>
            <p:cNvSpPr/>
            <p:nvPr/>
          </p:nvSpPr>
          <p:spPr>
            <a:xfrm>
              <a:off x="0" y="0"/>
              <a:ext cx="3404362" cy="76200"/>
            </a:xfrm>
            <a:custGeom>
              <a:avLst/>
              <a:gdLst/>
              <a:ahLst/>
              <a:cxnLst/>
              <a:rect l="l" t="t" r="r" b="b"/>
              <a:pathLst>
                <a:path w="3404362" h="76200">
                  <a:moveTo>
                    <a:pt x="38100" y="33274"/>
                  </a:moveTo>
                  <a:lnTo>
                    <a:pt x="3404362" y="33274"/>
                  </a:lnTo>
                  <a:lnTo>
                    <a:pt x="3404362" y="42799"/>
                  </a:lnTo>
                  <a:lnTo>
                    <a:pt x="38100" y="42799"/>
                  </a:lnTo>
                  <a:close/>
                  <a:moveTo>
                    <a:pt x="38100" y="76200"/>
                  </a:moveTo>
                  <a:cubicBezTo>
                    <a:pt x="17018" y="76200"/>
                    <a:pt x="0" y="59182"/>
                    <a:pt x="0" y="38100"/>
                  </a:cubicBezTo>
                  <a:cubicBezTo>
                    <a:pt x="0" y="17018"/>
                    <a:pt x="17018" y="0"/>
                    <a:pt x="38100" y="0"/>
                  </a:cubicBezTo>
                  <a:cubicBezTo>
                    <a:pt x="59055" y="0"/>
                    <a:pt x="76200" y="17018"/>
                    <a:pt x="76200" y="38100"/>
                  </a:cubicBezTo>
                  <a:cubicBezTo>
                    <a:pt x="76200" y="59182"/>
                    <a:pt x="59055" y="76200"/>
                    <a:pt x="38100" y="76200"/>
                  </a:cubicBezTo>
                  <a:close/>
                </a:path>
              </a:pathLst>
            </a:custGeom>
            <a:solidFill>
              <a:srgbClr val="FF0000"/>
            </a:solidFill>
          </p:spPr>
        </p:sp>
      </p:grpSp>
      <p:grpSp>
        <p:nvGrpSpPr>
          <p:cNvPr id="13" name="Group 13"/>
          <p:cNvGrpSpPr>
            <a:grpSpLocks noChangeAspect="1"/>
          </p:cNvGrpSpPr>
          <p:nvPr/>
        </p:nvGrpSpPr>
        <p:grpSpPr>
          <a:xfrm rot="0">
            <a:off x="3521078" y="2800350"/>
            <a:ext cx="2613022" cy="76200"/>
            <a:chOff x="0" y="0"/>
            <a:chExt cx="2613025" cy="76200"/>
          </a:xfrm>
        </p:grpSpPr>
        <p:sp>
          <p:nvSpPr>
            <p:cNvPr id="14" name="Freeform 14"/>
            <p:cNvSpPr/>
            <p:nvPr/>
          </p:nvSpPr>
          <p:spPr>
            <a:xfrm>
              <a:off x="0" y="0"/>
              <a:ext cx="2613025" cy="76200"/>
            </a:xfrm>
            <a:custGeom>
              <a:avLst/>
              <a:gdLst/>
              <a:ahLst/>
              <a:cxnLst/>
              <a:rect l="l" t="t" r="r" b="b"/>
              <a:pathLst>
                <a:path w="2613025" h="76200">
                  <a:moveTo>
                    <a:pt x="38100" y="33274"/>
                  </a:moveTo>
                  <a:lnTo>
                    <a:pt x="2613025" y="33401"/>
                  </a:lnTo>
                  <a:lnTo>
                    <a:pt x="2613025" y="42926"/>
                  </a:lnTo>
                  <a:lnTo>
                    <a:pt x="38100" y="42799"/>
                  </a:lnTo>
                  <a:close/>
                  <a:moveTo>
                    <a:pt x="38100" y="76200"/>
                  </a:moveTo>
                  <a:cubicBezTo>
                    <a:pt x="17018" y="76200"/>
                    <a:pt x="0" y="59182"/>
                    <a:pt x="0" y="38100"/>
                  </a:cubicBezTo>
                  <a:cubicBezTo>
                    <a:pt x="0" y="17018"/>
                    <a:pt x="17018" y="0"/>
                    <a:pt x="38100" y="0"/>
                  </a:cubicBezTo>
                  <a:cubicBezTo>
                    <a:pt x="59182" y="0"/>
                    <a:pt x="76200" y="17018"/>
                    <a:pt x="76200" y="38100"/>
                  </a:cubicBezTo>
                  <a:cubicBezTo>
                    <a:pt x="76200" y="59182"/>
                    <a:pt x="59182" y="76200"/>
                    <a:pt x="38100" y="76200"/>
                  </a:cubicBezTo>
                  <a:close/>
                </a:path>
              </a:pathLst>
            </a:custGeom>
            <a:solidFill>
              <a:srgbClr val="FF0000"/>
            </a:solidFill>
          </p:spPr>
        </p:sp>
      </p:grpSp>
      <p:grpSp>
        <p:nvGrpSpPr>
          <p:cNvPr id="15" name="Group 15"/>
          <p:cNvGrpSpPr>
            <a:grpSpLocks noChangeAspect="1"/>
          </p:cNvGrpSpPr>
          <p:nvPr/>
        </p:nvGrpSpPr>
        <p:grpSpPr>
          <a:xfrm rot="0">
            <a:off x="3521078" y="3257550"/>
            <a:ext cx="2613022" cy="76200"/>
            <a:chOff x="0" y="0"/>
            <a:chExt cx="2613025" cy="76200"/>
          </a:xfrm>
        </p:grpSpPr>
        <p:sp>
          <p:nvSpPr>
            <p:cNvPr id="16" name="Freeform 16"/>
            <p:cNvSpPr/>
            <p:nvPr/>
          </p:nvSpPr>
          <p:spPr>
            <a:xfrm>
              <a:off x="0" y="0"/>
              <a:ext cx="2613025" cy="76200"/>
            </a:xfrm>
            <a:custGeom>
              <a:avLst/>
              <a:gdLst/>
              <a:ahLst/>
              <a:cxnLst/>
              <a:rect l="l" t="t" r="r" b="b"/>
              <a:pathLst>
                <a:path w="2613025" h="76200">
                  <a:moveTo>
                    <a:pt x="38100" y="33274"/>
                  </a:moveTo>
                  <a:lnTo>
                    <a:pt x="2613025" y="33274"/>
                  </a:lnTo>
                  <a:lnTo>
                    <a:pt x="2613025" y="42799"/>
                  </a:lnTo>
                  <a:lnTo>
                    <a:pt x="38100" y="42799"/>
                  </a:lnTo>
                  <a:close/>
                  <a:moveTo>
                    <a:pt x="38100" y="76200"/>
                  </a:moveTo>
                  <a:cubicBezTo>
                    <a:pt x="17018" y="76200"/>
                    <a:pt x="0" y="59182"/>
                    <a:pt x="0" y="38100"/>
                  </a:cubicBezTo>
                  <a:cubicBezTo>
                    <a:pt x="0" y="17018"/>
                    <a:pt x="17018" y="0"/>
                    <a:pt x="38100" y="0"/>
                  </a:cubicBezTo>
                  <a:cubicBezTo>
                    <a:pt x="59182" y="0"/>
                    <a:pt x="76200" y="17018"/>
                    <a:pt x="76200" y="38100"/>
                  </a:cubicBezTo>
                  <a:cubicBezTo>
                    <a:pt x="76200" y="59182"/>
                    <a:pt x="59182" y="76200"/>
                    <a:pt x="38100" y="76200"/>
                  </a:cubicBezTo>
                  <a:close/>
                </a:path>
              </a:pathLst>
            </a:custGeom>
            <a:solidFill>
              <a:srgbClr val="FF0000"/>
            </a:solidFill>
          </p:spPr>
        </p:sp>
      </p:grpSp>
      <p:sp>
        <p:nvSpPr>
          <p:cNvPr id="17" name="TextBox 17"/>
          <p:cNvSpPr txBox="1"/>
          <p:nvPr/>
        </p:nvSpPr>
        <p:spPr>
          <a:xfrm>
            <a:off x="580034" y="547659"/>
            <a:ext cx="1025042" cy="290246"/>
          </a:xfrm>
          <a:prstGeom prst="rect">
            <a:avLst/>
          </a:prstGeom>
        </p:spPr>
        <p:txBody>
          <a:bodyPr lIns="0" tIns="0" rIns="0" bIns="0" rtlCol="0" anchor="t">
            <a:spAutoFit/>
          </a:bodyPr>
          <a:lstStyle/>
          <a:p>
            <a:pPr algn="l">
              <a:lnSpc>
                <a:spcPts val="2235"/>
              </a:lnSpc>
            </a:pPr>
            <a:r>
              <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rPr>
              <a:t>Appearance</a:t>
            </a:r>
            <a:endPar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18" name="TextBox 18"/>
          <p:cNvSpPr txBox="1"/>
          <p:nvPr/>
        </p:nvSpPr>
        <p:spPr>
          <a:xfrm>
            <a:off x="2862072" y="9938918"/>
            <a:ext cx="665645" cy="130226"/>
          </a:xfrm>
          <a:prstGeom prst="rect">
            <a:avLst/>
          </a:prstGeom>
        </p:spPr>
        <p:txBody>
          <a:bodyPr lIns="0" tIns="0" rIns="0" bIns="0" rtlCol="0" anchor="t">
            <a:spAutoFit/>
          </a:bodyPr>
          <a:lstStyle/>
          <a:p>
            <a:pPr algn="l">
              <a:lnSpc>
                <a:spcPts val="975"/>
              </a:lnSpc>
            </a:pP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www.aisafer.com</a:t>
            </a:r>
            <a:endParaRPr lang="en-US" sz="695" spc="12">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19" name="TextBox 19"/>
          <p:cNvSpPr txBox="1"/>
          <p:nvPr/>
        </p:nvSpPr>
        <p:spPr>
          <a:xfrm>
            <a:off x="4114543" y="9938918"/>
            <a:ext cx="715385" cy="130226"/>
          </a:xfrm>
          <a:prstGeom prst="rect">
            <a:avLst/>
          </a:prstGeom>
        </p:spPr>
        <p:txBody>
          <a:bodyPr lIns="0" tIns="0" rIns="0" bIns="0" rtlCol="0" anchor="t">
            <a:spAutoFit/>
          </a:bodyPr>
          <a:lstStyle/>
          <a:p>
            <a:pPr algn="l">
              <a:lnSpc>
                <a:spcPts val="975"/>
              </a:lnSpc>
            </a:pP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sales@aisafer.com</a:t>
            </a:r>
            <a:endParaRPr lang="en-US" sz="695" spc="13">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20" name="TextBox 20"/>
          <p:cNvSpPr txBox="1"/>
          <p:nvPr/>
        </p:nvSpPr>
        <p:spPr>
          <a:xfrm>
            <a:off x="2297306" y="4672708"/>
            <a:ext cx="1639195"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Camera angle fixed screw </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1" name="TextBox 21"/>
          <p:cNvSpPr txBox="1"/>
          <p:nvPr/>
        </p:nvSpPr>
        <p:spPr>
          <a:xfrm>
            <a:off x="6150607" y="6610607"/>
            <a:ext cx="255708" cy="213360"/>
          </a:xfrm>
          <a:prstGeom prst="rect">
            <a:avLst/>
          </a:prstGeom>
        </p:spPr>
        <p:txBody>
          <a:bodyPr lIns="0" tIns="0" rIns="0" bIns="0" rtlCol="0" anchor="t">
            <a:spAutoFit/>
          </a:bodyPr>
          <a:lstStyle/>
          <a:p>
            <a:pPr algn="l">
              <a:lnSpc>
                <a:spcPts val="168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USB</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2" name="TextBox 22"/>
          <p:cNvSpPr txBox="1"/>
          <p:nvPr/>
        </p:nvSpPr>
        <p:spPr>
          <a:xfrm>
            <a:off x="4702426" y="44320"/>
            <a:ext cx="2351618" cy="213360"/>
          </a:xfrm>
          <a:prstGeom prst="rect">
            <a:avLst/>
          </a:prstGeom>
        </p:spPr>
        <p:txBody>
          <a:bodyPr lIns="0" tIns="0" rIns="0" bIns="0" rtlCol="0" anchor="t">
            <a:spAutoFit/>
          </a:bodyPr>
          <a:lstStyle/>
          <a:p>
            <a:pPr algn="l">
              <a:lnSpc>
                <a:spcPts val="1680"/>
              </a:lnSpc>
            </a:pPr>
            <a:r>
              <a:rPr lang="en-US" sz="1200" i="1">
                <a:solidFill>
                  <a:srgbClr val="FFFFFF"/>
                </a:solidFill>
                <a:latin typeface="Calibri (MS) Italics" panose="020F05020202040A0204"/>
                <a:ea typeface="Calibri (MS) Italics" panose="020F05020202040A0204"/>
                <a:cs typeface="Calibri (MS) Italics" panose="020F05020202040A0204"/>
                <a:sym typeface="Calibri (MS) Italics" panose="020F05020202040A0204"/>
              </a:rPr>
              <a:t>Shenzhen Aisafer Technology Co., Ltd.</a:t>
            </a:r>
            <a:endParaRPr lang="en-US" sz="1200" i="1">
              <a:solidFill>
                <a:srgbClr val="FFFFFF"/>
              </a:solidFill>
              <a:latin typeface="Calibri (MS) Italics" panose="020F05020202040A0204"/>
              <a:ea typeface="Calibri (MS) Italics" panose="020F05020202040A0204"/>
              <a:cs typeface="Calibri (MS) Italics" panose="020F05020202040A0204"/>
              <a:sym typeface="Calibri (MS) Italics" panose="020F05020202040A0204"/>
            </a:endParaRPr>
          </a:p>
        </p:txBody>
      </p:sp>
      <p:sp>
        <p:nvSpPr>
          <p:cNvPr id="23" name="TextBox 23"/>
          <p:cNvSpPr txBox="1"/>
          <p:nvPr/>
        </p:nvSpPr>
        <p:spPr>
          <a:xfrm>
            <a:off x="6174362" y="2595372"/>
            <a:ext cx="494795" cy="346710"/>
          </a:xfrm>
          <a:prstGeom prst="rect">
            <a:avLst/>
          </a:prstGeom>
        </p:spPr>
        <p:txBody>
          <a:bodyPr lIns="0" tIns="0" rIns="0" bIns="0" rtlCol="0" anchor="t">
            <a:spAutoFit/>
          </a:bodyPr>
          <a:lstStyle/>
          <a:p>
            <a:pPr algn="l">
              <a:lnSpc>
                <a:spcPts val="300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Reboot </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4" name="TextBox 24"/>
          <p:cNvSpPr txBox="1"/>
          <p:nvPr/>
        </p:nvSpPr>
        <p:spPr>
          <a:xfrm>
            <a:off x="6089018" y="3042790"/>
            <a:ext cx="1271092" cy="346710"/>
          </a:xfrm>
          <a:prstGeom prst="rect">
            <a:avLst/>
          </a:prstGeom>
        </p:spPr>
        <p:txBody>
          <a:bodyPr lIns="0" tIns="0" rIns="0" bIns="0" rtlCol="0" anchor="t">
            <a:spAutoFit/>
          </a:bodyPr>
          <a:lstStyle/>
          <a:p>
            <a:pPr algn="l">
              <a:lnSpc>
                <a:spcPts val="3000"/>
              </a:lnSpc>
            </a:pPr>
            <a:r>
              <a:rPr lang="en-US" sz="1200">
                <a:solidFill>
                  <a:srgbClr val="376092"/>
                </a:solidFill>
                <a:latin typeface="Calibri (MS)" panose="020F0502020204030204"/>
                <a:ea typeface="Calibri (MS)" panose="020F0502020204030204"/>
                <a:cs typeface="Calibri (MS)" panose="020F0502020204030204"/>
                <a:sym typeface="Calibri (MS)" panose="020F0502020204030204"/>
              </a:rPr>
              <a:t>SIM and TF card slot</a:t>
            </a:r>
            <a:endParaRPr lang="en-US" sz="1200">
              <a:solidFill>
                <a:srgbClr val="376092"/>
              </a:solidFill>
              <a:latin typeface="Calibri (MS)" panose="020F0502020204030204"/>
              <a:ea typeface="Calibri (MS)" panose="020F0502020204030204"/>
              <a:cs typeface="Calibri (MS)" panose="020F0502020204030204"/>
              <a:sym typeface="Calibri (MS)" panose="020F0502020204030204"/>
            </a:endParaRPr>
          </a:p>
        </p:txBody>
      </p:sp>
      <p:sp>
        <p:nvSpPr>
          <p:cNvPr id="25" name="TextBox 25"/>
          <p:cNvSpPr txBox="1"/>
          <p:nvPr/>
        </p:nvSpPr>
        <p:spPr>
          <a:xfrm>
            <a:off x="595274" y="1232659"/>
            <a:ext cx="894140" cy="339090"/>
          </a:xfrm>
          <a:prstGeom prst="rect">
            <a:avLst/>
          </a:prstGeom>
        </p:spPr>
        <p:txBody>
          <a:bodyPr lIns="0" tIns="0" rIns="0" bIns="0" rtlCol="0" anchor="t">
            <a:spAutoFit/>
          </a:bodyPr>
          <a:lstStyle/>
          <a:p>
            <a:pPr algn="l">
              <a:lnSpc>
                <a:spcPts val="2520"/>
              </a:lnSpc>
            </a:pPr>
            <a:r>
              <a:rPr lang="en-US" sz="1800">
                <a:solidFill>
                  <a:srgbClr val="000000"/>
                </a:solidFill>
                <a:latin typeface="Calibri (MS)" panose="020F0502020204030204"/>
                <a:ea typeface="Calibri (MS)" panose="020F0502020204030204"/>
                <a:cs typeface="Calibri (MS)" panose="020F0502020204030204"/>
                <a:sym typeface="Calibri (MS)" panose="020F0502020204030204"/>
              </a:rPr>
              <a:t>Side</a:t>
            </a:r>
            <a:r>
              <a:rPr lang="en-US" sz="1800">
                <a:solidFill>
                  <a:srgbClr val="FFFFFF"/>
                </a:solidFill>
                <a:latin typeface="Calibri (MS)" panose="020F0502020204030204"/>
                <a:ea typeface="Calibri (MS)" panose="020F0502020204030204"/>
                <a:cs typeface="Calibri (MS)" panose="020F0502020204030204"/>
                <a:sym typeface="Calibri (MS)" panose="020F0502020204030204"/>
              </a:rPr>
              <a:t> </a:t>
            </a:r>
            <a:r>
              <a:rPr lang="en-US" sz="1800">
                <a:solidFill>
                  <a:srgbClr val="000000"/>
                </a:solidFill>
                <a:latin typeface="Calibri (MS)" panose="020F0502020204030204"/>
                <a:ea typeface="Calibri (MS)" panose="020F0502020204030204"/>
                <a:cs typeface="Calibri (MS)" panose="020F0502020204030204"/>
                <a:sym typeface="Calibri (MS)" panose="020F0502020204030204"/>
              </a:rPr>
              <a:t>view</a:t>
            </a:r>
            <a:endParaRPr lang="en-US" sz="1800">
              <a:solidFill>
                <a:srgbClr val="000000"/>
              </a:solidFill>
              <a:latin typeface="Calibri (MS)" panose="020F0502020204030204"/>
              <a:ea typeface="Calibri (MS)" panose="020F0502020204030204"/>
              <a:cs typeface="Calibri (MS)" panose="020F0502020204030204"/>
              <a:sym typeface="Calibri (MS)"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989182"/>
            <a:ext cx="2486044" cy="18412"/>
          </a:xfrm>
          <a:custGeom>
            <a:avLst/>
            <a:gdLst/>
            <a:ahLst/>
            <a:cxnLst/>
            <a:rect l="l" t="t" r="r" b="b"/>
            <a:pathLst>
              <a:path w="2486044" h="18412">
                <a:moveTo>
                  <a:pt x="0" y="0"/>
                </a:moveTo>
                <a:lnTo>
                  <a:pt x="2486044" y="0"/>
                </a:lnTo>
                <a:lnTo>
                  <a:pt x="2486044" y="18412"/>
                </a:lnTo>
                <a:lnTo>
                  <a:pt x="0" y="1841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622023" y="9903514"/>
            <a:ext cx="225104" cy="224018"/>
          </a:xfrm>
          <a:custGeom>
            <a:avLst/>
            <a:gdLst/>
            <a:ahLst/>
            <a:cxnLst/>
            <a:rect l="l" t="t" r="r" b="b"/>
            <a:pathLst>
              <a:path w="225104" h="224018">
                <a:moveTo>
                  <a:pt x="0" y="0"/>
                </a:moveTo>
                <a:lnTo>
                  <a:pt x="225104" y="0"/>
                </a:lnTo>
                <a:lnTo>
                  <a:pt x="225104" y="224018"/>
                </a:lnTo>
                <a:lnTo>
                  <a:pt x="0" y="22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923662" y="9980295"/>
            <a:ext cx="90935" cy="76190"/>
          </a:xfrm>
          <a:custGeom>
            <a:avLst/>
            <a:gdLst/>
            <a:ahLst/>
            <a:cxnLst/>
            <a:rect l="l" t="t" r="r" b="b"/>
            <a:pathLst>
              <a:path w="90935" h="76190">
                <a:moveTo>
                  <a:pt x="0" y="0"/>
                </a:moveTo>
                <a:lnTo>
                  <a:pt x="90935" y="0"/>
                </a:lnTo>
                <a:lnTo>
                  <a:pt x="90935" y="76190"/>
                </a:lnTo>
                <a:lnTo>
                  <a:pt x="0" y="76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35350" y="1533268"/>
            <a:ext cx="6673101" cy="3683508"/>
          </a:xfrm>
          <a:custGeom>
            <a:avLst/>
            <a:gdLst/>
            <a:ahLst/>
            <a:cxnLst/>
            <a:rect l="l" t="t" r="r" b="b"/>
            <a:pathLst>
              <a:path w="6673101" h="3683508">
                <a:moveTo>
                  <a:pt x="0" y="0"/>
                </a:moveTo>
                <a:lnTo>
                  <a:pt x="6673100" y="0"/>
                </a:lnTo>
                <a:lnTo>
                  <a:pt x="6673100" y="3683508"/>
                </a:lnTo>
                <a:lnTo>
                  <a:pt x="0" y="36835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4310377" y="0"/>
            <a:ext cx="3233423" cy="290827"/>
          </a:xfrm>
          <a:custGeom>
            <a:avLst/>
            <a:gdLst/>
            <a:ahLst/>
            <a:cxnLst/>
            <a:rect l="l" t="t" r="r" b="b"/>
            <a:pathLst>
              <a:path w="3233423" h="290827">
                <a:moveTo>
                  <a:pt x="0" y="0"/>
                </a:moveTo>
                <a:lnTo>
                  <a:pt x="3233423" y="0"/>
                </a:lnTo>
                <a:lnTo>
                  <a:pt x="3233423" y="290827"/>
                </a:lnTo>
                <a:lnTo>
                  <a:pt x="0" y="2908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5064100" y="9989182"/>
            <a:ext cx="2479081" cy="20955"/>
          </a:xfrm>
          <a:custGeom>
            <a:avLst/>
            <a:gdLst/>
            <a:ahLst/>
            <a:cxnLst/>
            <a:rect l="l" t="t" r="r" b="b"/>
            <a:pathLst>
              <a:path w="2479081" h="20955">
                <a:moveTo>
                  <a:pt x="0" y="0"/>
                </a:moveTo>
                <a:lnTo>
                  <a:pt x="2479081" y="0"/>
                </a:lnTo>
                <a:lnTo>
                  <a:pt x="2479081" y="20955"/>
                </a:lnTo>
                <a:lnTo>
                  <a:pt x="0" y="209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434140" y="6359528"/>
            <a:ext cx="6671767" cy="2247262"/>
          </a:xfrm>
          <a:custGeom>
            <a:avLst/>
            <a:gdLst/>
            <a:ahLst/>
            <a:cxnLst/>
            <a:rect l="l" t="t" r="r" b="b"/>
            <a:pathLst>
              <a:path w="6671767" h="2247262">
                <a:moveTo>
                  <a:pt x="0" y="0"/>
                </a:moveTo>
                <a:lnTo>
                  <a:pt x="6671767" y="0"/>
                </a:lnTo>
                <a:lnTo>
                  <a:pt x="6671767" y="2247262"/>
                </a:lnTo>
                <a:lnTo>
                  <a:pt x="0" y="224726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TextBox 9"/>
          <p:cNvSpPr txBox="1"/>
          <p:nvPr/>
        </p:nvSpPr>
        <p:spPr>
          <a:xfrm>
            <a:off x="497738" y="5636933"/>
            <a:ext cx="747589" cy="290246"/>
          </a:xfrm>
          <a:prstGeom prst="rect">
            <a:avLst/>
          </a:prstGeom>
        </p:spPr>
        <p:txBody>
          <a:bodyPr lIns="0" tIns="0" rIns="0" bIns="0" rtlCol="0" anchor="t">
            <a:spAutoFit/>
          </a:bodyPr>
          <a:lstStyle/>
          <a:p>
            <a:pPr algn="l">
              <a:lnSpc>
                <a:spcPts val="2235"/>
              </a:lnSpc>
            </a:pPr>
            <a:r>
              <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rPr>
              <a:t>Network</a:t>
            </a:r>
            <a:endPar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10" name="TextBox 10"/>
          <p:cNvSpPr txBox="1"/>
          <p:nvPr/>
        </p:nvSpPr>
        <p:spPr>
          <a:xfrm>
            <a:off x="522427" y="571414"/>
            <a:ext cx="1087898" cy="290246"/>
          </a:xfrm>
          <a:prstGeom prst="rect">
            <a:avLst/>
          </a:prstGeom>
        </p:spPr>
        <p:txBody>
          <a:bodyPr lIns="0" tIns="0" rIns="0" bIns="0" rtlCol="0" anchor="t">
            <a:spAutoFit/>
          </a:bodyPr>
          <a:lstStyle/>
          <a:p>
            <a:pPr algn="l">
              <a:lnSpc>
                <a:spcPts val="2235"/>
              </a:lnSpc>
            </a:pPr>
            <a:r>
              <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rPr>
              <a:t>Video/Audio</a:t>
            </a:r>
            <a:endPar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11" name="TextBox 11"/>
          <p:cNvSpPr txBox="1"/>
          <p:nvPr/>
        </p:nvSpPr>
        <p:spPr>
          <a:xfrm>
            <a:off x="2861945" y="9939020"/>
            <a:ext cx="910590" cy="124460"/>
          </a:xfrm>
          <a:prstGeom prst="rect">
            <a:avLst/>
          </a:prstGeom>
        </p:spPr>
        <p:txBody>
          <a:bodyPr wrap="square" lIns="0" tIns="0" rIns="0" bIns="0" rtlCol="0" anchor="t">
            <a:spAutoFit/>
          </a:bodyPr>
          <a:lstStyle/>
          <a:p>
            <a:pPr algn="l">
              <a:lnSpc>
                <a:spcPts val="975"/>
              </a:lnSpc>
            </a:pP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www.ai</a:t>
            </a:r>
            <a:r>
              <a:rPr lang="en-GB" altLang="en-US" sz="695" spc="12">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2">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12" name="TextBox 12"/>
          <p:cNvSpPr txBox="1"/>
          <p:nvPr/>
        </p:nvSpPr>
        <p:spPr>
          <a:xfrm>
            <a:off x="4114800" y="9939020"/>
            <a:ext cx="1101725" cy="124460"/>
          </a:xfrm>
          <a:prstGeom prst="rect">
            <a:avLst/>
          </a:prstGeom>
        </p:spPr>
        <p:txBody>
          <a:bodyPr wrap="square" lIns="0" tIns="0" rIns="0" bIns="0" rtlCol="0" anchor="t">
            <a:spAutoFit/>
          </a:bodyPr>
          <a:lstStyle/>
          <a:p>
            <a:pPr algn="l">
              <a:lnSpc>
                <a:spcPts val="975"/>
              </a:lnSpc>
            </a:pP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info</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@ai</a:t>
            </a: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3">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13" name="TextBox 13"/>
          <p:cNvSpPr txBox="1"/>
          <p:nvPr/>
        </p:nvSpPr>
        <p:spPr>
          <a:xfrm>
            <a:off x="4702175" y="44450"/>
            <a:ext cx="2635885" cy="215265"/>
          </a:xfrm>
          <a:prstGeom prst="rect">
            <a:avLst/>
          </a:prstGeom>
        </p:spPr>
        <p:txBody>
          <a:bodyPr wrap="square" lIns="0" tIns="0" rIns="0" bIns="0" rtlCol="0" anchor="t">
            <a:spAutoFit/>
          </a:bodyPr>
          <a:lstStyle/>
          <a:p>
            <a:pPr algn="l">
              <a:lnSpc>
                <a:spcPts val="1680"/>
              </a:lnSpc>
            </a:pP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Shenzhen Ai</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driving</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Te</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lematics</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Co., Ltd.</a:t>
            </a:r>
            <a:endPar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endParaRPr>
          </a:p>
        </p:txBody>
      </p:sp>
      <p:sp>
        <p:nvSpPr>
          <p:cNvPr id="14" name="TextBox 14"/>
          <p:cNvSpPr txBox="1"/>
          <p:nvPr/>
        </p:nvSpPr>
        <p:spPr>
          <a:xfrm>
            <a:off x="587350" y="7693981"/>
            <a:ext cx="319326"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W5-SA</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5" name="TextBox 15"/>
          <p:cNvSpPr txBox="1"/>
          <p:nvPr/>
        </p:nvSpPr>
        <p:spPr>
          <a:xfrm>
            <a:off x="1448438" y="7675693"/>
            <a:ext cx="647871"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Latin America</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6" name="TextBox 16"/>
          <p:cNvSpPr txBox="1"/>
          <p:nvPr/>
        </p:nvSpPr>
        <p:spPr>
          <a:xfrm>
            <a:off x="1350521" y="2463994"/>
            <a:ext cx="79581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Image resolution</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7" name="TextBox 17"/>
          <p:cNvSpPr txBox="1"/>
          <p:nvPr/>
        </p:nvSpPr>
        <p:spPr>
          <a:xfrm>
            <a:off x="1519685" y="2760031"/>
            <a:ext cx="623040"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Video quality</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8" name="TextBox 18"/>
          <p:cNvSpPr txBox="1"/>
          <p:nvPr/>
        </p:nvSpPr>
        <p:spPr>
          <a:xfrm>
            <a:off x="1242365" y="3056315"/>
            <a:ext cx="90622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Audio compression</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9" name="TextBox 19"/>
          <p:cNvSpPr txBox="1"/>
          <p:nvPr/>
        </p:nvSpPr>
        <p:spPr>
          <a:xfrm>
            <a:off x="1373381" y="3352228"/>
            <a:ext cx="772620"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Recording mode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0" name="TextBox 20"/>
          <p:cNvSpPr txBox="1"/>
          <p:nvPr/>
        </p:nvSpPr>
        <p:spPr>
          <a:xfrm>
            <a:off x="1501397" y="3648142"/>
            <a:ext cx="642042"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Video bit rate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1" name="TextBox 21"/>
          <p:cNvSpPr txBox="1"/>
          <p:nvPr/>
        </p:nvSpPr>
        <p:spPr>
          <a:xfrm>
            <a:off x="1496825" y="3944426"/>
            <a:ext cx="64682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Audio bit rate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2" name="TextBox 22"/>
          <p:cNvSpPr txBox="1"/>
          <p:nvPr/>
        </p:nvSpPr>
        <p:spPr>
          <a:xfrm>
            <a:off x="1370333" y="4240463"/>
            <a:ext cx="775183"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Storage medium</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3" name="TextBox 23"/>
          <p:cNvSpPr txBox="1"/>
          <p:nvPr/>
        </p:nvSpPr>
        <p:spPr>
          <a:xfrm>
            <a:off x="1568453" y="4536634"/>
            <a:ext cx="57336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Video query</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4" name="TextBox 24"/>
          <p:cNvSpPr txBox="1"/>
          <p:nvPr/>
        </p:nvSpPr>
        <p:spPr>
          <a:xfrm>
            <a:off x="1464821" y="4832671"/>
            <a:ext cx="67922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Local playback</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5" name="TextBox 25"/>
          <p:cNvSpPr txBox="1"/>
          <p:nvPr/>
        </p:nvSpPr>
        <p:spPr>
          <a:xfrm>
            <a:off x="1105205" y="1575883"/>
            <a:ext cx="104577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Audio and video input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6" name="TextBox 26"/>
          <p:cNvSpPr txBox="1"/>
          <p:nvPr/>
        </p:nvSpPr>
        <p:spPr>
          <a:xfrm>
            <a:off x="1519685" y="1871786"/>
            <a:ext cx="62291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Video format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7" name="TextBox 27"/>
          <p:cNvSpPr txBox="1"/>
          <p:nvPr/>
        </p:nvSpPr>
        <p:spPr>
          <a:xfrm>
            <a:off x="2361943" y="7686361"/>
            <a:ext cx="1641910" cy="824941"/>
          </a:xfrm>
          <a:prstGeom prst="rect">
            <a:avLst/>
          </a:prstGeom>
        </p:spPr>
        <p:txBody>
          <a:bodyPr lIns="0" tIns="0" rIns="0" bIns="0" rtlCol="0" anchor="t">
            <a:spAutoFit/>
          </a:bodyPr>
          <a:lstStyle/>
          <a:p>
            <a:pPr algn="l">
              <a:lnSpc>
                <a:spcPts val="162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LTE-FDD: B1/2 /3/4/5/7/8/28/B66; LTE-TDD: B38/40/41; WCDMA: B1/2/5/8; </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1265"/>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GSM: B2/3/5/8</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8" name="TextBox 28"/>
          <p:cNvSpPr txBox="1"/>
          <p:nvPr/>
        </p:nvSpPr>
        <p:spPr>
          <a:xfrm>
            <a:off x="2486530" y="1582864"/>
            <a:ext cx="180801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1080P*1/25 frame + 720P*1/25 frame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9" name="TextBox 29"/>
          <p:cNvSpPr txBox="1"/>
          <p:nvPr/>
        </p:nvSpPr>
        <p:spPr>
          <a:xfrm>
            <a:off x="2486530" y="1878778"/>
            <a:ext cx="16706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PAL</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0" name="TextBox 30"/>
          <p:cNvSpPr txBox="1"/>
          <p:nvPr/>
        </p:nvSpPr>
        <p:spPr>
          <a:xfrm>
            <a:off x="4632703" y="6909121"/>
            <a:ext cx="379257"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GPS+BD</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1" name="TextBox 31"/>
          <p:cNvSpPr txBox="1"/>
          <p:nvPr/>
        </p:nvSpPr>
        <p:spPr>
          <a:xfrm>
            <a:off x="4632703" y="7675693"/>
            <a:ext cx="379486"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GPS+BD</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2" name="TextBox 32"/>
          <p:cNvSpPr txBox="1"/>
          <p:nvPr/>
        </p:nvSpPr>
        <p:spPr>
          <a:xfrm>
            <a:off x="2486530" y="2471099"/>
            <a:ext cx="1177052"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1080P/720P/D1/HD1/CIF</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3" name="TextBox 33"/>
          <p:cNvSpPr txBox="1"/>
          <p:nvPr/>
        </p:nvSpPr>
        <p:spPr>
          <a:xfrm>
            <a:off x="2486530" y="2767012"/>
            <a:ext cx="3054791"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1 to 8 levels are available , 1 is the highest quality, 8 is the lowest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4" name="TextBox 34"/>
          <p:cNvSpPr txBox="1"/>
          <p:nvPr/>
        </p:nvSpPr>
        <p:spPr>
          <a:xfrm>
            <a:off x="2486530" y="3063307"/>
            <a:ext cx="135123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G711A, G726-32K, G726-40K</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5" name="TextBox 35"/>
          <p:cNvSpPr txBox="1"/>
          <p:nvPr/>
        </p:nvSpPr>
        <p:spPr>
          <a:xfrm>
            <a:off x="2486530" y="3359210"/>
            <a:ext cx="198767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Synchronous recording of audio and video</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6" name="TextBox 36"/>
          <p:cNvSpPr txBox="1"/>
          <p:nvPr/>
        </p:nvSpPr>
        <p:spPr>
          <a:xfrm>
            <a:off x="2486530" y="3655247"/>
            <a:ext cx="2489111"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Full frame 4Mbps, 8 optional levels of picture quality</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7" name="TextBox 37"/>
          <p:cNvSpPr txBox="1"/>
          <p:nvPr/>
        </p:nvSpPr>
        <p:spPr>
          <a:xfrm>
            <a:off x="2486530" y="3951418"/>
            <a:ext cx="27257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8KB/s</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8" name="TextBox 38"/>
          <p:cNvSpPr txBox="1"/>
          <p:nvPr/>
        </p:nvSpPr>
        <p:spPr>
          <a:xfrm>
            <a:off x="2486530" y="4247455"/>
            <a:ext cx="33914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TF card</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9" name="TextBox 39"/>
          <p:cNvSpPr txBox="1"/>
          <p:nvPr/>
        </p:nvSpPr>
        <p:spPr>
          <a:xfrm>
            <a:off x="2486530" y="4543739"/>
            <a:ext cx="212466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It can be searched by channel and video type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0" name="TextBox 40"/>
          <p:cNvSpPr txBox="1"/>
          <p:nvPr/>
        </p:nvSpPr>
        <p:spPr>
          <a:xfrm>
            <a:off x="2486530" y="4839653"/>
            <a:ext cx="72481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Playback by file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1" name="TextBox 41"/>
          <p:cNvSpPr txBox="1"/>
          <p:nvPr/>
        </p:nvSpPr>
        <p:spPr>
          <a:xfrm>
            <a:off x="5870705" y="6927409"/>
            <a:ext cx="209740"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&lt;5m</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2" name="TextBox 42"/>
          <p:cNvSpPr txBox="1"/>
          <p:nvPr/>
        </p:nvSpPr>
        <p:spPr>
          <a:xfrm>
            <a:off x="5870705" y="7693981"/>
            <a:ext cx="209740"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&lt;5m</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3" name="TextBox 43"/>
          <p:cNvSpPr txBox="1"/>
          <p:nvPr/>
        </p:nvSpPr>
        <p:spPr>
          <a:xfrm>
            <a:off x="1094537" y="2262826"/>
            <a:ext cx="1057446" cy="169897"/>
          </a:xfrm>
          <a:prstGeom prst="rect">
            <a:avLst/>
          </a:prstGeom>
        </p:spPr>
        <p:txBody>
          <a:bodyPr lIns="0" tIns="0" rIns="0" bIns="0" rtlCol="0" anchor="t">
            <a:spAutoFit/>
          </a:bodyPr>
          <a:lstStyle/>
          <a:p>
            <a:pPr algn="l">
              <a:lnSpc>
                <a:spcPts val="1265"/>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Compression standard</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4" name="TextBox 44"/>
          <p:cNvSpPr txBox="1"/>
          <p:nvPr/>
        </p:nvSpPr>
        <p:spPr>
          <a:xfrm>
            <a:off x="2486530" y="2269808"/>
            <a:ext cx="604942" cy="169897"/>
          </a:xfrm>
          <a:prstGeom prst="rect">
            <a:avLst/>
          </a:prstGeom>
        </p:spPr>
        <p:txBody>
          <a:bodyPr lIns="0" tIns="0" rIns="0" bIns="0" rtlCol="0" anchor="t">
            <a:spAutoFit/>
          </a:bodyPr>
          <a:lstStyle/>
          <a:p>
            <a:pPr algn="l">
              <a:lnSpc>
                <a:spcPts val="1265"/>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H.264/H.265</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5" name="TextBox 45"/>
          <p:cNvSpPr txBox="1"/>
          <p:nvPr/>
        </p:nvSpPr>
        <p:spPr>
          <a:xfrm>
            <a:off x="591007" y="6415059"/>
            <a:ext cx="349910" cy="288341"/>
          </a:xfrm>
          <a:prstGeom prst="rect">
            <a:avLst/>
          </a:prstGeom>
        </p:spPr>
        <p:txBody>
          <a:bodyPr lIns="0" tIns="0" rIns="0" bIns="0" rtlCol="0" anchor="t">
            <a:spAutoFit/>
          </a:bodyPr>
          <a:lstStyle/>
          <a:p>
            <a:pPr algn="l">
              <a:lnSpc>
                <a:spcPts val="2490"/>
              </a:lnSpc>
            </a:pPr>
            <a:r>
              <a:rPr lang="en-US" sz="995" b="1" spc="2">
                <a:solidFill>
                  <a:srgbClr val="231F20"/>
                </a:solidFill>
                <a:latin typeface="Calibri (MS) Bold" panose="020F0702030404030204"/>
                <a:ea typeface="Calibri (MS) Bold" panose="020F0702030404030204"/>
                <a:cs typeface="Calibri (MS) Bold" panose="020F0702030404030204"/>
                <a:sym typeface="Calibri (MS) Bold" panose="020F0702030404030204"/>
              </a:rPr>
              <a:t>Model</a:t>
            </a:r>
            <a:endParaRPr lang="en-US" sz="995" b="1" spc="2">
              <a:solidFill>
                <a:srgbClr val="231F20"/>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6" name="TextBox 46"/>
          <p:cNvSpPr txBox="1"/>
          <p:nvPr/>
        </p:nvSpPr>
        <p:spPr>
          <a:xfrm>
            <a:off x="591922" y="6812575"/>
            <a:ext cx="282140" cy="288341"/>
          </a:xfrm>
          <a:prstGeom prst="rect">
            <a:avLst/>
          </a:prstGeom>
        </p:spPr>
        <p:txBody>
          <a:bodyPr lIns="0" tIns="0" rIns="0" bIns="0" rtlCol="0" anchor="t">
            <a:spAutoFit/>
          </a:bodyPr>
          <a:lstStyle/>
          <a:p>
            <a:pPr algn="l">
              <a:lnSpc>
                <a:spcPts val="2490"/>
              </a:lnSpc>
            </a:pPr>
            <a:r>
              <a:rPr lang="en-US" sz="995">
                <a:solidFill>
                  <a:srgbClr val="000000"/>
                </a:solidFill>
                <a:latin typeface="Calibri (MS)" panose="020F0502020204030204"/>
                <a:ea typeface="Calibri (MS)" panose="020F0502020204030204"/>
                <a:cs typeface="Calibri (MS)" panose="020F0502020204030204"/>
                <a:sym typeface="Calibri (MS)" panose="020F0502020204030204"/>
              </a:rPr>
              <a:t>W5-E</a:t>
            </a:r>
            <a:endParaRPr lang="en-US" sz="99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7" name="TextBox 47"/>
          <p:cNvSpPr txBox="1"/>
          <p:nvPr/>
        </p:nvSpPr>
        <p:spPr>
          <a:xfrm>
            <a:off x="1429769" y="6415059"/>
            <a:ext cx="368875" cy="288341"/>
          </a:xfrm>
          <a:prstGeom prst="rect">
            <a:avLst/>
          </a:prstGeom>
        </p:spPr>
        <p:txBody>
          <a:bodyPr lIns="0" tIns="0" rIns="0" bIns="0" rtlCol="0" anchor="t">
            <a:spAutoFit/>
          </a:bodyPr>
          <a:lstStyle/>
          <a:p>
            <a:pPr algn="l">
              <a:lnSpc>
                <a:spcPts val="2490"/>
              </a:lnSpc>
            </a:pPr>
            <a:r>
              <a:rPr lang="en-US" sz="995" b="1">
                <a:solidFill>
                  <a:srgbClr val="231F20"/>
                </a:solidFill>
                <a:latin typeface="Calibri (MS) Bold" panose="020F0702030404030204"/>
                <a:ea typeface="Calibri (MS) Bold" panose="020F0702030404030204"/>
                <a:cs typeface="Calibri (MS) Bold" panose="020F0702030404030204"/>
                <a:sym typeface="Calibri (MS) Bold" panose="020F0702030404030204"/>
              </a:rPr>
              <a:t>Region</a:t>
            </a:r>
            <a:endParaRPr lang="en-US" sz="995" b="1">
              <a:solidFill>
                <a:srgbClr val="231F20"/>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8" name="TextBox 48"/>
          <p:cNvSpPr txBox="1"/>
          <p:nvPr/>
        </p:nvSpPr>
        <p:spPr>
          <a:xfrm>
            <a:off x="1432560" y="6795811"/>
            <a:ext cx="312230" cy="288341"/>
          </a:xfrm>
          <a:prstGeom prst="rect">
            <a:avLst/>
          </a:prstGeom>
        </p:spPr>
        <p:txBody>
          <a:bodyPr lIns="0" tIns="0" rIns="0" bIns="0" rtlCol="0" anchor="t">
            <a:spAutoFit/>
          </a:bodyPr>
          <a:lstStyle/>
          <a:p>
            <a:pPr algn="l">
              <a:lnSpc>
                <a:spcPts val="2490"/>
              </a:lnSpc>
            </a:pPr>
            <a:r>
              <a:rPr lang="en-US" sz="995" spc="2">
                <a:solidFill>
                  <a:srgbClr val="000000"/>
                </a:solidFill>
                <a:latin typeface="Calibri (MS)" panose="020F0502020204030204"/>
                <a:ea typeface="Calibri (MS)" panose="020F0502020204030204"/>
                <a:cs typeface="Calibri (MS)" panose="020F0502020204030204"/>
                <a:sym typeface="Calibri (MS)" panose="020F0502020204030204"/>
              </a:rPr>
              <a:t>EMEA</a:t>
            </a:r>
            <a:endParaRPr lang="en-US" sz="995" spc="2">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9" name="TextBox 49"/>
          <p:cNvSpPr txBox="1"/>
          <p:nvPr/>
        </p:nvSpPr>
        <p:spPr>
          <a:xfrm>
            <a:off x="2421893" y="6519834"/>
            <a:ext cx="275720" cy="183566"/>
          </a:xfrm>
          <a:prstGeom prst="rect">
            <a:avLst/>
          </a:prstGeom>
        </p:spPr>
        <p:txBody>
          <a:bodyPr lIns="0" tIns="0" rIns="0" bIns="0" rtlCol="0" anchor="t">
            <a:spAutoFit/>
          </a:bodyPr>
          <a:lstStyle/>
          <a:p>
            <a:pPr algn="l">
              <a:lnSpc>
                <a:spcPts val="1395"/>
              </a:lnSpc>
            </a:pPr>
            <a:r>
              <a:rPr lang="en-US" sz="995" b="1" spc="2">
                <a:solidFill>
                  <a:srgbClr val="231F20"/>
                </a:solidFill>
                <a:latin typeface="Calibri (MS) Bold" panose="020F0702030404030204"/>
                <a:ea typeface="Calibri (MS) Bold" panose="020F0702030404030204"/>
                <a:cs typeface="Calibri (MS) Bold" panose="020F0702030404030204"/>
                <a:sym typeface="Calibri (MS) Bold" panose="020F0702030404030204"/>
              </a:rPr>
              <a:t>Band</a:t>
            </a:r>
            <a:endParaRPr lang="en-US" sz="995" b="1" spc="2">
              <a:solidFill>
                <a:srgbClr val="231F20"/>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50" name="TextBox 50"/>
          <p:cNvSpPr txBox="1"/>
          <p:nvPr/>
        </p:nvSpPr>
        <p:spPr>
          <a:xfrm>
            <a:off x="2361943" y="6928018"/>
            <a:ext cx="2135410" cy="450266"/>
          </a:xfrm>
          <a:prstGeom prst="rect">
            <a:avLst/>
          </a:prstGeom>
        </p:spPr>
        <p:txBody>
          <a:bodyPr lIns="0" tIns="0" rIns="0" bIns="0" rtlCol="0" anchor="t">
            <a:spAutoFit/>
          </a:bodyPr>
          <a:lstStyle/>
          <a:p>
            <a:pPr algn="l">
              <a:lnSpc>
                <a:spcPts val="1800"/>
              </a:lnSpc>
            </a:pPr>
            <a:r>
              <a:rPr lang="en-US" sz="995" spc="2">
                <a:solidFill>
                  <a:srgbClr val="000000"/>
                </a:solidFill>
                <a:latin typeface="Calibri (MS)" panose="020F0502020204030204"/>
                <a:ea typeface="Calibri (MS)" panose="020F0502020204030204"/>
                <a:cs typeface="Calibri (MS)" panose="020F0502020204030204"/>
                <a:sym typeface="Calibri (MS)" panose="020F0502020204030204"/>
              </a:rPr>
              <a:t>B1/3/5/7/8/20/28;LTE-TDD: B38/40/41; WCDMA: B1/8; GSM: B3/8</a:t>
            </a:r>
            <a:endParaRPr lang="en-US" sz="995" spc="2">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1" name="TextBox 51"/>
          <p:cNvSpPr txBox="1"/>
          <p:nvPr/>
        </p:nvSpPr>
        <p:spPr>
          <a:xfrm>
            <a:off x="4630550" y="6519834"/>
            <a:ext cx="577377" cy="183566"/>
          </a:xfrm>
          <a:prstGeom prst="rect">
            <a:avLst/>
          </a:prstGeom>
        </p:spPr>
        <p:txBody>
          <a:bodyPr lIns="0" tIns="0" rIns="0" bIns="0" rtlCol="0" anchor="t">
            <a:spAutoFit/>
          </a:bodyPr>
          <a:lstStyle/>
          <a:p>
            <a:pPr algn="l">
              <a:lnSpc>
                <a:spcPts val="1395"/>
              </a:lnSpc>
            </a:pPr>
            <a:r>
              <a:rPr lang="en-US" sz="995" b="1">
                <a:solidFill>
                  <a:srgbClr val="231F20"/>
                </a:solidFill>
                <a:latin typeface="Calibri (MS) Bold" panose="020F0702030404030204"/>
                <a:ea typeface="Calibri (MS) Bold" panose="020F0702030404030204"/>
                <a:cs typeface="Calibri (MS) Bold" panose="020F0702030404030204"/>
                <a:sym typeface="Calibri (MS) Bold" panose="020F0702030404030204"/>
              </a:rPr>
              <a:t>GNSS Type</a:t>
            </a:r>
            <a:endParaRPr lang="en-US" sz="995" b="1">
              <a:solidFill>
                <a:srgbClr val="231F20"/>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52" name="TextBox 52"/>
          <p:cNvSpPr txBox="1"/>
          <p:nvPr/>
        </p:nvSpPr>
        <p:spPr>
          <a:xfrm>
            <a:off x="5725668" y="6519834"/>
            <a:ext cx="760838" cy="183566"/>
          </a:xfrm>
          <a:prstGeom prst="rect">
            <a:avLst/>
          </a:prstGeom>
        </p:spPr>
        <p:txBody>
          <a:bodyPr lIns="0" tIns="0" rIns="0" bIns="0" rtlCol="0" anchor="t">
            <a:spAutoFit/>
          </a:bodyPr>
          <a:lstStyle/>
          <a:p>
            <a:pPr algn="l">
              <a:lnSpc>
                <a:spcPts val="1395"/>
              </a:lnSpc>
            </a:pPr>
            <a:r>
              <a:rPr lang="en-US" sz="995" b="1">
                <a:solidFill>
                  <a:srgbClr val="000000"/>
                </a:solidFill>
                <a:latin typeface="Calibri (MS) Bold" panose="020F0702030404030204"/>
                <a:ea typeface="Calibri (MS) Bold" panose="020F0702030404030204"/>
                <a:cs typeface="Calibri (MS) Bold" panose="020F0702030404030204"/>
                <a:sym typeface="Calibri (MS) Bold" panose="020F0702030404030204"/>
              </a:rPr>
              <a:t>Accuracy(CPE)</a:t>
            </a:r>
            <a:endParaRPr lang="en-US" sz="995" b="1">
              <a:solidFill>
                <a:srgbClr val="000000"/>
              </a:solidFill>
              <a:latin typeface="Calibri (MS) Bold" panose="020F0702030404030204"/>
              <a:ea typeface="Calibri (MS) Bold" panose="020F0702030404030204"/>
              <a:cs typeface="Calibri (MS) Bold" panose="020F0702030404030204"/>
              <a:sym typeface="Calibri (MS) Bold" panose="020F07020304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989182"/>
            <a:ext cx="2486663" cy="12697"/>
          </a:xfrm>
          <a:custGeom>
            <a:avLst/>
            <a:gdLst/>
            <a:ahLst/>
            <a:cxnLst/>
            <a:rect l="l" t="t" r="r" b="b"/>
            <a:pathLst>
              <a:path w="2486663" h="12697">
                <a:moveTo>
                  <a:pt x="0" y="0"/>
                </a:moveTo>
                <a:lnTo>
                  <a:pt x="2486663" y="0"/>
                </a:lnTo>
                <a:lnTo>
                  <a:pt x="2486663" y="12697"/>
                </a:lnTo>
                <a:lnTo>
                  <a:pt x="0" y="12697"/>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617651" y="9903666"/>
            <a:ext cx="227828" cy="223961"/>
          </a:xfrm>
          <a:custGeom>
            <a:avLst/>
            <a:gdLst/>
            <a:ahLst/>
            <a:cxnLst/>
            <a:rect l="l" t="t" r="r" b="b"/>
            <a:pathLst>
              <a:path w="227828" h="223961">
                <a:moveTo>
                  <a:pt x="0" y="0"/>
                </a:moveTo>
                <a:lnTo>
                  <a:pt x="227828" y="0"/>
                </a:lnTo>
                <a:lnTo>
                  <a:pt x="227828" y="223962"/>
                </a:lnTo>
                <a:lnTo>
                  <a:pt x="0" y="223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921128" y="9980409"/>
            <a:ext cx="93726" cy="72761"/>
          </a:xfrm>
          <a:custGeom>
            <a:avLst/>
            <a:gdLst/>
            <a:ahLst/>
            <a:cxnLst/>
            <a:rect l="l" t="t" r="r" b="b"/>
            <a:pathLst>
              <a:path w="93726" h="72761">
                <a:moveTo>
                  <a:pt x="0" y="0"/>
                </a:moveTo>
                <a:lnTo>
                  <a:pt x="93726" y="0"/>
                </a:lnTo>
                <a:lnTo>
                  <a:pt x="93726" y="72762"/>
                </a:lnTo>
                <a:lnTo>
                  <a:pt x="0" y="727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38941" y="7387847"/>
            <a:ext cx="6671796" cy="1881378"/>
          </a:xfrm>
          <a:custGeom>
            <a:avLst/>
            <a:gdLst/>
            <a:ahLst/>
            <a:cxnLst/>
            <a:rect l="l" t="t" r="r" b="b"/>
            <a:pathLst>
              <a:path w="6671796" h="1881378">
                <a:moveTo>
                  <a:pt x="0" y="0"/>
                </a:moveTo>
                <a:lnTo>
                  <a:pt x="6671795" y="0"/>
                </a:lnTo>
                <a:lnTo>
                  <a:pt x="6671795" y="1881378"/>
                </a:lnTo>
                <a:lnTo>
                  <a:pt x="0" y="1881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478031" y="973960"/>
            <a:ext cx="6671815" cy="5389502"/>
          </a:xfrm>
          <a:custGeom>
            <a:avLst/>
            <a:gdLst/>
            <a:ahLst/>
            <a:cxnLst/>
            <a:rect l="l" t="t" r="r" b="b"/>
            <a:pathLst>
              <a:path w="6671815" h="5389502">
                <a:moveTo>
                  <a:pt x="0" y="0"/>
                </a:moveTo>
                <a:lnTo>
                  <a:pt x="6671815" y="0"/>
                </a:lnTo>
                <a:lnTo>
                  <a:pt x="6671815" y="5389502"/>
                </a:lnTo>
                <a:lnTo>
                  <a:pt x="0" y="53895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4310377" y="0"/>
            <a:ext cx="3233423" cy="290827"/>
          </a:xfrm>
          <a:custGeom>
            <a:avLst/>
            <a:gdLst/>
            <a:ahLst/>
            <a:cxnLst/>
            <a:rect l="l" t="t" r="r" b="b"/>
            <a:pathLst>
              <a:path w="3233423" h="290827">
                <a:moveTo>
                  <a:pt x="0" y="0"/>
                </a:moveTo>
                <a:lnTo>
                  <a:pt x="3233423" y="0"/>
                </a:lnTo>
                <a:lnTo>
                  <a:pt x="3233423" y="290827"/>
                </a:lnTo>
                <a:lnTo>
                  <a:pt x="0" y="2908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4991081" y="9989182"/>
            <a:ext cx="2552719" cy="21593"/>
          </a:xfrm>
          <a:custGeom>
            <a:avLst/>
            <a:gdLst/>
            <a:ahLst/>
            <a:cxnLst/>
            <a:rect l="l" t="t" r="r" b="b"/>
            <a:pathLst>
              <a:path w="2552719" h="21593">
                <a:moveTo>
                  <a:pt x="0" y="0"/>
                </a:moveTo>
                <a:lnTo>
                  <a:pt x="2552719" y="0"/>
                </a:lnTo>
                <a:lnTo>
                  <a:pt x="2552719" y="21593"/>
                </a:lnTo>
                <a:lnTo>
                  <a:pt x="0" y="2159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TextBox 9"/>
          <p:cNvSpPr txBox="1"/>
          <p:nvPr/>
        </p:nvSpPr>
        <p:spPr>
          <a:xfrm>
            <a:off x="2837815" y="9939020"/>
            <a:ext cx="1082675" cy="124460"/>
          </a:xfrm>
          <a:prstGeom prst="rect">
            <a:avLst/>
          </a:prstGeom>
        </p:spPr>
        <p:txBody>
          <a:bodyPr wrap="square" lIns="0" tIns="0" rIns="0" bIns="0" rtlCol="0" anchor="t">
            <a:spAutoFit/>
          </a:bodyPr>
          <a:lstStyle/>
          <a:p>
            <a:pPr algn="l">
              <a:lnSpc>
                <a:spcPts val="975"/>
              </a:lnSpc>
            </a:pP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www.ai</a:t>
            </a:r>
            <a:r>
              <a:rPr lang="en-GB" altLang="en-US" sz="695" spc="12">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2">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10" name="TextBox 10"/>
          <p:cNvSpPr txBox="1"/>
          <p:nvPr/>
        </p:nvSpPr>
        <p:spPr>
          <a:xfrm>
            <a:off x="4087495" y="9939020"/>
            <a:ext cx="827405" cy="124460"/>
          </a:xfrm>
          <a:prstGeom prst="rect">
            <a:avLst/>
          </a:prstGeom>
        </p:spPr>
        <p:txBody>
          <a:bodyPr wrap="square" lIns="0" tIns="0" rIns="0" bIns="0" rtlCol="0" anchor="t">
            <a:spAutoFit/>
          </a:bodyPr>
          <a:lstStyle/>
          <a:p>
            <a:pPr algn="l">
              <a:lnSpc>
                <a:spcPts val="975"/>
              </a:lnSpc>
            </a:pP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sales@ai</a:t>
            </a: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3">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11" name="TextBox 11"/>
          <p:cNvSpPr txBox="1"/>
          <p:nvPr/>
        </p:nvSpPr>
        <p:spPr>
          <a:xfrm>
            <a:off x="4702175" y="44450"/>
            <a:ext cx="2550160" cy="215265"/>
          </a:xfrm>
          <a:prstGeom prst="rect">
            <a:avLst/>
          </a:prstGeom>
        </p:spPr>
        <p:txBody>
          <a:bodyPr wrap="square" lIns="0" tIns="0" rIns="0" bIns="0" rtlCol="0" anchor="t">
            <a:spAutoFit/>
          </a:bodyPr>
          <a:lstStyle/>
          <a:p>
            <a:pPr algn="l">
              <a:lnSpc>
                <a:spcPts val="1680"/>
              </a:lnSpc>
            </a:pP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Shenzhen Ai</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driving </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Te</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lematics</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Co., Ltd.</a:t>
            </a:r>
            <a:endPar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endParaRPr>
          </a:p>
        </p:txBody>
      </p:sp>
      <p:sp>
        <p:nvSpPr>
          <p:cNvPr id="12" name="TextBox 12"/>
          <p:cNvSpPr txBox="1"/>
          <p:nvPr/>
        </p:nvSpPr>
        <p:spPr>
          <a:xfrm>
            <a:off x="544373" y="6874421"/>
            <a:ext cx="438712" cy="290246"/>
          </a:xfrm>
          <a:prstGeom prst="rect">
            <a:avLst/>
          </a:prstGeom>
        </p:spPr>
        <p:txBody>
          <a:bodyPr lIns="0" tIns="0" rIns="0" bIns="0" rtlCol="0" anchor="t">
            <a:spAutoFit/>
          </a:bodyPr>
          <a:lstStyle/>
          <a:p>
            <a:pPr algn="l">
              <a:lnSpc>
                <a:spcPts val="2235"/>
              </a:lnSpc>
            </a:pPr>
            <a:r>
              <a:rPr lang="en-US" sz="1595" b="1" spc="1">
                <a:solidFill>
                  <a:srgbClr val="1F497D"/>
                </a:solidFill>
                <a:latin typeface="Calibri (MS) Bold" panose="020F0702030404030204"/>
                <a:ea typeface="Calibri (MS) Bold" panose="020F0702030404030204"/>
                <a:cs typeface="Calibri (MS) Bold" panose="020F0702030404030204"/>
                <a:sym typeface="Calibri (MS) Bold" panose="020F0702030404030204"/>
              </a:rPr>
              <a:t>Basic</a:t>
            </a:r>
            <a:endParaRPr lang="en-US" sz="1595" b="1" spc="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13" name="TextBox 13"/>
          <p:cNvSpPr txBox="1"/>
          <p:nvPr/>
        </p:nvSpPr>
        <p:spPr>
          <a:xfrm>
            <a:off x="508102" y="445551"/>
            <a:ext cx="764343" cy="290246"/>
          </a:xfrm>
          <a:prstGeom prst="rect">
            <a:avLst/>
          </a:prstGeom>
        </p:spPr>
        <p:txBody>
          <a:bodyPr lIns="0" tIns="0" rIns="0" bIns="0" rtlCol="0" anchor="t">
            <a:spAutoFit/>
          </a:bodyPr>
          <a:lstStyle/>
          <a:p>
            <a:pPr algn="l">
              <a:lnSpc>
                <a:spcPts val="2235"/>
              </a:lnSpc>
            </a:pPr>
            <a:r>
              <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rPr>
              <a:t>Interface</a:t>
            </a:r>
            <a:endPar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14" name="TextBox 14"/>
          <p:cNvSpPr txBox="1"/>
          <p:nvPr/>
        </p:nvSpPr>
        <p:spPr>
          <a:xfrm>
            <a:off x="1531363" y="7453570"/>
            <a:ext cx="572205"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Power input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5" name="TextBox 15"/>
          <p:cNvSpPr txBox="1"/>
          <p:nvPr/>
        </p:nvSpPr>
        <p:spPr>
          <a:xfrm>
            <a:off x="1020775" y="7801423"/>
            <a:ext cx="109310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Operating temperature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6" name="TextBox 16"/>
          <p:cNvSpPr txBox="1"/>
          <p:nvPr/>
        </p:nvSpPr>
        <p:spPr>
          <a:xfrm>
            <a:off x="1167079" y="8137588"/>
            <a:ext cx="94376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Power consumption</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7" name="TextBox 17"/>
          <p:cNvSpPr txBox="1"/>
          <p:nvPr/>
        </p:nvSpPr>
        <p:spPr>
          <a:xfrm>
            <a:off x="1915160" y="8478520"/>
            <a:ext cx="180975" cy="288290"/>
          </a:xfrm>
          <a:prstGeom prst="rect">
            <a:avLst/>
          </a:prstGeom>
        </p:spPr>
        <p:txBody>
          <a:bodyPr wrap="square"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Size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8" name="TextBox 18"/>
          <p:cNvSpPr txBox="1"/>
          <p:nvPr/>
        </p:nvSpPr>
        <p:spPr>
          <a:xfrm>
            <a:off x="1762760" y="8809355"/>
            <a:ext cx="1174750" cy="288290"/>
          </a:xfrm>
          <a:prstGeom prst="rect">
            <a:avLst/>
          </a:prstGeom>
        </p:spPr>
        <p:txBody>
          <a:bodyPr wrap="square"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Weight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9" name="TextBox 19"/>
          <p:cNvSpPr txBox="1"/>
          <p:nvPr/>
        </p:nvSpPr>
        <p:spPr>
          <a:xfrm>
            <a:off x="1043940" y="1050988"/>
            <a:ext cx="1197102"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Communication interface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0" name="TextBox 20"/>
          <p:cNvSpPr txBox="1"/>
          <p:nvPr/>
        </p:nvSpPr>
        <p:spPr>
          <a:xfrm>
            <a:off x="1994916" y="1398203"/>
            <a:ext cx="227343"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Wire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1" name="TextBox 21"/>
          <p:cNvSpPr txBox="1"/>
          <p:nvPr/>
        </p:nvSpPr>
        <p:spPr>
          <a:xfrm>
            <a:off x="1362456" y="1745047"/>
            <a:ext cx="87217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Intercom interface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2" name="TextBox 22"/>
          <p:cNvSpPr txBox="1"/>
          <p:nvPr/>
        </p:nvSpPr>
        <p:spPr>
          <a:xfrm>
            <a:off x="1578864" y="2092138"/>
            <a:ext cx="651481"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Indicator light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3" name="TextBox 23"/>
          <p:cNvSpPr txBox="1"/>
          <p:nvPr/>
        </p:nvSpPr>
        <p:spPr>
          <a:xfrm>
            <a:off x="2005584" y="2439352"/>
            <a:ext cx="21579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WIFI</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4" name="TextBox 24"/>
          <p:cNvSpPr txBox="1"/>
          <p:nvPr/>
        </p:nvSpPr>
        <p:spPr>
          <a:xfrm>
            <a:off x="1885188" y="2786186"/>
            <a:ext cx="33914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TF card</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5" name="TextBox 25"/>
          <p:cNvSpPr txBox="1"/>
          <p:nvPr/>
        </p:nvSpPr>
        <p:spPr>
          <a:xfrm>
            <a:off x="1813560" y="3133411"/>
            <a:ext cx="412480"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SIM card</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6" name="TextBox 26"/>
          <p:cNvSpPr txBox="1"/>
          <p:nvPr/>
        </p:nvSpPr>
        <p:spPr>
          <a:xfrm>
            <a:off x="1894332" y="3480502"/>
            <a:ext cx="330251"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ACC-IN</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7" name="TextBox 27"/>
          <p:cNvSpPr txBox="1"/>
          <p:nvPr/>
        </p:nvSpPr>
        <p:spPr>
          <a:xfrm>
            <a:off x="1778508" y="3827459"/>
            <a:ext cx="447923"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PWR_IN+</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8" name="TextBox 28"/>
          <p:cNvSpPr txBox="1"/>
          <p:nvPr/>
        </p:nvSpPr>
        <p:spPr>
          <a:xfrm>
            <a:off x="2002536" y="4174550"/>
            <a:ext cx="21941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GND</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9" name="TextBox 29"/>
          <p:cNvSpPr txBox="1"/>
          <p:nvPr/>
        </p:nvSpPr>
        <p:spPr>
          <a:xfrm>
            <a:off x="1517904" y="4868608"/>
            <a:ext cx="713775"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Left-turn signal</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0" name="TextBox 30"/>
          <p:cNvSpPr txBox="1"/>
          <p:nvPr/>
        </p:nvSpPr>
        <p:spPr>
          <a:xfrm>
            <a:off x="1455420" y="5215823"/>
            <a:ext cx="77747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Right-turn signal</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1" name="TextBox 31"/>
          <p:cNvSpPr txBox="1"/>
          <p:nvPr/>
        </p:nvSpPr>
        <p:spPr>
          <a:xfrm>
            <a:off x="1630680" y="5562667"/>
            <a:ext cx="59843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GPS antenna</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2" name="TextBox 32"/>
          <p:cNvSpPr txBox="1"/>
          <p:nvPr/>
        </p:nvSpPr>
        <p:spPr>
          <a:xfrm>
            <a:off x="1932175" y="5907091"/>
            <a:ext cx="29228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RS232</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3" name="TextBox 33"/>
          <p:cNvSpPr txBox="1"/>
          <p:nvPr/>
        </p:nvSpPr>
        <p:spPr>
          <a:xfrm>
            <a:off x="2352170" y="7466143"/>
            <a:ext cx="585302"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DC: 9V - 36V</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4" name="TextBox 34"/>
          <p:cNvSpPr txBox="1"/>
          <p:nvPr/>
        </p:nvSpPr>
        <p:spPr>
          <a:xfrm>
            <a:off x="2352170" y="7813862"/>
            <a:ext cx="4726305" cy="654939"/>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-20 - 70°C</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171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Maximum power consumption of 7W, voltage of 12V/0.6A, voltage of 24V/0.3A, and standby power </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475"/>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consumption of 0.7W</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5" name="TextBox 35"/>
          <p:cNvSpPr txBox="1"/>
          <p:nvPr/>
        </p:nvSpPr>
        <p:spPr>
          <a:xfrm>
            <a:off x="2368553" y="8487851"/>
            <a:ext cx="180823"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Size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6" name="TextBox 36"/>
          <p:cNvSpPr txBox="1"/>
          <p:nvPr/>
        </p:nvSpPr>
        <p:spPr>
          <a:xfrm>
            <a:off x="2414902" y="8811196"/>
            <a:ext cx="23212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250g</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7" name="TextBox 37"/>
          <p:cNvSpPr txBox="1"/>
          <p:nvPr/>
        </p:nvSpPr>
        <p:spPr>
          <a:xfrm>
            <a:off x="2400938" y="1050731"/>
            <a:ext cx="232200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Type-C interface, used for expanding IPC cameras</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8" name="TextBox 38"/>
          <p:cNvSpPr txBox="1"/>
          <p:nvPr/>
        </p:nvSpPr>
        <p:spPr>
          <a:xfrm>
            <a:off x="2400938" y="1382335"/>
            <a:ext cx="374309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Support power cord (positive, negative, ACC, left and right turn, one-key alarm)</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9" name="TextBox 39"/>
          <p:cNvSpPr txBox="1"/>
          <p:nvPr/>
        </p:nvSpPr>
        <p:spPr>
          <a:xfrm>
            <a:off x="2414908" y="1744786"/>
            <a:ext cx="149218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Built-in speakers, 1 microphone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0" name="TextBox 40"/>
          <p:cNvSpPr txBox="1"/>
          <p:nvPr/>
        </p:nvSpPr>
        <p:spPr>
          <a:xfrm>
            <a:off x="2400938" y="2111950"/>
            <a:ext cx="745293"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3 color LED ligh</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1" name="TextBox 41"/>
          <p:cNvSpPr txBox="1"/>
          <p:nvPr/>
        </p:nvSpPr>
        <p:spPr>
          <a:xfrm>
            <a:off x="2400938" y="2376869"/>
            <a:ext cx="368760" cy="264795"/>
          </a:xfrm>
          <a:prstGeom prst="rect">
            <a:avLst/>
          </a:prstGeom>
        </p:spPr>
        <p:txBody>
          <a:bodyPr lIns="0" tIns="0" rIns="0" bIns="0" rtlCol="0" anchor="t">
            <a:spAutoFit/>
          </a:bodyPr>
          <a:lstStyle/>
          <a:p>
            <a:pPr algn="l">
              <a:lnSpc>
                <a:spcPts val="2250"/>
              </a:lnSpc>
            </a:pPr>
            <a:r>
              <a:rPr lang="en-US" sz="900">
                <a:solidFill>
                  <a:srgbClr val="231F20"/>
                </a:solidFill>
                <a:latin typeface="Calibri (MS)" panose="020F0502020204030204"/>
                <a:ea typeface="Calibri (MS)" panose="020F0502020204030204"/>
                <a:cs typeface="Calibri (MS)" panose="020F0502020204030204"/>
                <a:sym typeface="Calibri (MS)" panose="020F0502020204030204"/>
              </a:rPr>
              <a:t>support</a:t>
            </a:r>
            <a:endParaRPr lang="en-US" sz="900">
              <a:solidFill>
                <a:srgbClr val="231F20"/>
              </a:solidFill>
              <a:latin typeface="Calibri (MS)" panose="020F0502020204030204"/>
              <a:ea typeface="Calibri (MS)" panose="020F0502020204030204"/>
              <a:cs typeface="Calibri (MS)" panose="020F0502020204030204"/>
              <a:sym typeface="Calibri (MS)" panose="020F0502020204030204"/>
            </a:endParaRPr>
          </a:p>
        </p:txBody>
      </p:sp>
      <p:sp>
        <p:nvSpPr>
          <p:cNvPr id="42" name="TextBox 42"/>
          <p:cNvSpPr txBox="1"/>
          <p:nvPr/>
        </p:nvSpPr>
        <p:spPr>
          <a:xfrm>
            <a:off x="2400938" y="2762437"/>
            <a:ext cx="31373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512GB</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3" name="TextBox 43"/>
          <p:cNvSpPr txBox="1"/>
          <p:nvPr/>
        </p:nvSpPr>
        <p:spPr>
          <a:xfrm>
            <a:off x="2400938" y="3039808"/>
            <a:ext cx="46750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Micro sim</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4" name="TextBox 44"/>
          <p:cNvSpPr txBox="1"/>
          <p:nvPr/>
        </p:nvSpPr>
        <p:spPr>
          <a:xfrm>
            <a:off x="2400938" y="3371402"/>
            <a:ext cx="4850559" cy="403479"/>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ACC, pick up the ACC line on the vehicle (for vehicles with ACC automatic start and stop, it is necessary </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4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to pay attention to the ACC line that is still live after the docking engine stops)</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5" name="TextBox 45"/>
          <p:cNvSpPr txBox="1"/>
          <p:nvPr/>
        </p:nvSpPr>
        <p:spPr>
          <a:xfrm>
            <a:off x="2400938" y="3844223"/>
            <a:ext cx="2935043"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Power cord, connect to the 9-36V power supply on the vehicle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6" name="TextBox 46"/>
          <p:cNvSpPr txBox="1"/>
          <p:nvPr/>
        </p:nvSpPr>
        <p:spPr>
          <a:xfrm>
            <a:off x="2400938" y="4175827"/>
            <a:ext cx="2619575"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Ground wire, connect to the ground wire on the vehicle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7" name="TextBox 47"/>
          <p:cNvSpPr txBox="1"/>
          <p:nvPr/>
        </p:nvSpPr>
        <p:spPr>
          <a:xfrm>
            <a:off x="2400938" y="4507163"/>
            <a:ext cx="104577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Audio and video input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8" name="TextBox 48"/>
          <p:cNvSpPr txBox="1"/>
          <p:nvPr/>
        </p:nvSpPr>
        <p:spPr>
          <a:xfrm>
            <a:off x="2400938" y="4838767"/>
            <a:ext cx="1745409"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Connect to left turn signal for vehicle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9" name="TextBox 49"/>
          <p:cNvSpPr txBox="1"/>
          <p:nvPr/>
        </p:nvSpPr>
        <p:spPr>
          <a:xfrm>
            <a:off x="2400938" y="5170360"/>
            <a:ext cx="104577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Audio and video input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0" name="TextBox 50"/>
          <p:cNvSpPr txBox="1"/>
          <p:nvPr/>
        </p:nvSpPr>
        <p:spPr>
          <a:xfrm>
            <a:off x="2400938" y="5501954"/>
            <a:ext cx="3968010" cy="403479"/>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SMA interface female connector, connect to external SMA interface male connector </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4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positioning antenna.</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1" name="TextBox 51"/>
          <p:cNvSpPr txBox="1"/>
          <p:nvPr/>
        </p:nvSpPr>
        <p:spPr>
          <a:xfrm>
            <a:off x="2378078" y="5899090"/>
            <a:ext cx="410385" cy="264795"/>
          </a:xfrm>
          <a:prstGeom prst="rect">
            <a:avLst/>
          </a:prstGeom>
        </p:spPr>
        <p:txBody>
          <a:bodyPr lIns="0" tIns="0" rIns="0" bIns="0" rtlCol="0" anchor="t">
            <a:spAutoFit/>
          </a:bodyPr>
          <a:lstStyle/>
          <a:p>
            <a:pPr algn="l">
              <a:lnSpc>
                <a:spcPts val="2250"/>
              </a:lnSpc>
            </a:pPr>
            <a:r>
              <a:rPr lang="en-US" sz="900" spc="0">
                <a:solidFill>
                  <a:srgbClr val="231F20"/>
                </a:solidFill>
                <a:latin typeface="Calibri (MS)" panose="020F0502020204030204"/>
                <a:ea typeface="Calibri (MS)" panose="020F0502020204030204"/>
                <a:cs typeface="Calibri (MS)" panose="020F0502020204030204"/>
                <a:sym typeface="Calibri (MS)" panose="020F0502020204030204"/>
              </a:rPr>
              <a:t>Optional</a:t>
            </a:r>
            <a:endParaRPr lang="en-US" sz="900" spc="0">
              <a:solidFill>
                <a:srgbClr val="231F20"/>
              </a:solidFill>
              <a:latin typeface="Calibri (MS)" panose="020F0502020204030204"/>
              <a:ea typeface="Calibri (MS)" panose="020F0502020204030204"/>
              <a:cs typeface="Calibri (MS)" panose="020F0502020204030204"/>
              <a:sym typeface="Calibri (MS)" panose="020F0502020204030204"/>
            </a:endParaRPr>
          </a:p>
        </p:txBody>
      </p:sp>
      <p:sp>
        <p:nvSpPr>
          <p:cNvPr id="52" name="TextBox 52"/>
          <p:cNvSpPr txBox="1"/>
          <p:nvPr/>
        </p:nvSpPr>
        <p:spPr>
          <a:xfrm>
            <a:off x="1630680" y="4616386"/>
            <a:ext cx="598980" cy="169897"/>
          </a:xfrm>
          <a:prstGeom prst="rect">
            <a:avLst/>
          </a:prstGeom>
        </p:spPr>
        <p:txBody>
          <a:bodyPr lIns="0" tIns="0" rIns="0" bIns="0" rtlCol="0" anchor="t">
            <a:spAutoFit/>
          </a:bodyPr>
          <a:lstStyle/>
          <a:p>
            <a:pPr algn="l">
              <a:lnSpc>
                <a:spcPts val="1265"/>
              </a:lnSpc>
            </a:pPr>
            <a:r>
              <a:rPr lang="en-US" sz="900">
                <a:solidFill>
                  <a:srgbClr val="231F20"/>
                </a:solidFill>
                <a:latin typeface="Calibri (MS)" panose="020F0502020204030204"/>
                <a:ea typeface="Calibri (MS)" panose="020F0502020204030204"/>
                <a:cs typeface="Calibri (MS)" panose="020F0502020204030204"/>
                <a:sym typeface="Calibri (MS)" panose="020F0502020204030204"/>
              </a:rPr>
              <a:t>Panic button</a:t>
            </a:r>
            <a:endParaRPr lang="en-US" sz="900">
              <a:solidFill>
                <a:srgbClr val="231F20"/>
              </a:solidFill>
              <a:latin typeface="Calibri (MS)" panose="020F0502020204030204"/>
              <a:ea typeface="Calibri (MS)" panose="020F0502020204030204"/>
              <a:cs typeface="Calibri (MS)" panose="020F0502020204030204"/>
              <a:sym typeface="Calibri (MS)"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989182"/>
            <a:ext cx="2486673" cy="18412"/>
          </a:xfrm>
          <a:custGeom>
            <a:avLst/>
            <a:gdLst/>
            <a:ahLst/>
            <a:cxnLst/>
            <a:rect l="l" t="t" r="r" b="b"/>
            <a:pathLst>
              <a:path w="2486673" h="18412">
                <a:moveTo>
                  <a:pt x="0" y="0"/>
                </a:moveTo>
                <a:lnTo>
                  <a:pt x="2486673" y="0"/>
                </a:lnTo>
                <a:lnTo>
                  <a:pt x="2486673" y="18412"/>
                </a:lnTo>
                <a:lnTo>
                  <a:pt x="0" y="1841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617651" y="9903666"/>
            <a:ext cx="227828" cy="223961"/>
          </a:xfrm>
          <a:custGeom>
            <a:avLst/>
            <a:gdLst/>
            <a:ahLst/>
            <a:cxnLst/>
            <a:rect l="l" t="t" r="r" b="b"/>
            <a:pathLst>
              <a:path w="227828" h="223961">
                <a:moveTo>
                  <a:pt x="0" y="0"/>
                </a:moveTo>
                <a:lnTo>
                  <a:pt x="227828" y="0"/>
                </a:lnTo>
                <a:lnTo>
                  <a:pt x="227828" y="223962"/>
                </a:lnTo>
                <a:lnTo>
                  <a:pt x="0" y="223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921128" y="9980409"/>
            <a:ext cx="93726" cy="72761"/>
          </a:xfrm>
          <a:custGeom>
            <a:avLst/>
            <a:gdLst/>
            <a:ahLst/>
            <a:cxnLst/>
            <a:rect l="l" t="t" r="r" b="b"/>
            <a:pathLst>
              <a:path w="93726" h="72761">
                <a:moveTo>
                  <a:pt x="0" y="0"/>
                </a:moveTo>
                <a:lnTo>
                  <a:pt x="93726" y="0"/>
                </a:lnTo>
                <a:lnTo>
                  <a:pt x="93726" y="72762"/>
                </a:lnTo>
                <a:lnTo>
                  <a:pt x="0" y="727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19710" y="5670547"/>
            <a:ext cx="6673110" cy="133350"/>
          </a:xfrm>
          <a:custGeom>
            <a:avLst/>
            <a:gdLst/>
            <a:ahLst/>
            <a:cxnLst/>
            <a:rect l="l" t="t" r="r" b="b"/>
            <a:pathLst>
              <a:path w="6673110" h="133350">
                <a:moveTo>
                  <a:pt x="0" y="0"/>
                </a:moveTo>
                <a:lnTo>
                  <a:pt x="6673110" y="0"/>
                </a:lnTo>
                <a:lnTo>
                  <a:pt x="6673110" y="133350"/>
                </a:lnTo>
                <a:lnTo>
                  <a:pt x="0" y="1333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416366" y="5988177"/>
            <a:ext cx="6679120" cy="3363811"/>
          </a:xfrm>
          <a:custGeom>
            <a:avLst/>
            <a:gdLst/>
            <a:ahLst/>
            <a:cxnLst/>
            <a:rect l="l" t="t" r="r" b="b"/>
            <a:pathLst>
              <a:path w="6679120" h="3363811">
                <a:moveTo>
                  <a:pt x="0" y="0"/>
                </a:moveTo>
                <a:lnTo>
                  <a:pt x="6679121" y="0"/>
                </a:lnTo>
                <a:lnTo>
                  <a:pt x="6679121" y="3363811"/>
                </a:lnTo>
                <a:lnTo>
                  <a:pt x="0" y="33638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466068" y="2317747"/>
            <a:ext cx="6673110" cy="133350"/>
          </a:xfrm>
          <a:custGeom>
            <a:avLst/>
            <a:gdLst/>
            <a:ahLst/>
            <a:cxnLst/>
            <a:rect l="l" t="t" r="r" b="b"/>
            <a:pathLst>
              <a:path w="6673110" h="133350">
                <a:moveTo>
                  <a:pt x="0" y="0"/>
                </a:moveTo>
                <a:lnTo>
                  <a:pt x="6673110" y="0"/>
                </a:lnTo>
                <a:lnTo>
                  <a:pt x="6673110" y="133350"/>
                </a:lnTo>
                <a:lnTo>
                  <a:pt x="0" y="1333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466068" y="2635377"/>
            <a:ext cx="6676292" cy="2087118"/>
          </a:xfrm>
          <a:custGeom>
            <a:avLst/>
            <a:gdLst/>
            <a:ahLst/>
            <a:cxnLst/>
            <a:rect l="l" t="t" r="r" b="b"/>
            <a:pathLst>
              <a:path w="6676292" h="2087118">
                <a:moveTo>
                  <a:pt x="0" y="0"/>
                </a:moveTo>
                <a:lnTo>
                  <a:pt x="6676291" y="0"/>
                </a:lnTo>
                <a:lnTo>
                  <a:pt x="6676291" y="2087118"/>
                </a:lnTo>
                <a:lnTo>
                  <a:pt x="0" y="208711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4310377" y="0"/>
            <a:ext cx="3233423" cy="290827"/>
          </a:xfrm>
          <a:custGeom>
            <a:avLst/>
            <a:gdLst/>
            <a:ahLst/>
            <a:cxnLst/>
            <a:rect l="l" t="t" r="r" b="b"/>
            <a:pathLst>
              <a:path w="3233423" h="290827">
                <a:moveTo>
                  <a:pt x="0" y="0"/>
                </a:moveTo>
                <a:lnTo>
                  <a:pt x="3233423" y="0"/>
                </a:lnTo>
                <a:lnTo>
                  <a:pt x="3233423" y="290827"/>
                </a:lnTo>
                <a:lnTo>
                  <a:pt x="0" y="29082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Freeform 10"/>
          <p:cNvSpPr/>
          <p:nvPr/>
        </p:nvSpPr>
        <p:spPr>
          <a:xfrm>
            <a:off x="4991081" y="9989182"/>
            <a:ext cx="2552719" cy="21593"/>
          </a:xfrm>
          <a:custGeom>
            <a:avLst/>
            <a:gdLst/>
            <a:ahLst/>
            <a:cxnLst/>
            <a:rect l="l" t="t" r="r" b="b"/>
            <a:pathLst>
              <a:path w="2552719" h="21593">
                <a:moveTo>
                  <a:pt x="0" y="0"/>
                </a:moveTo>
                <a:lnTo>
                  <a:pt x="2552719" y="0"/>
                </a:lnTo>
                <a:lnTo>
                  <a:pt x="2552719" y="21593"/>
                </a:lnTo>
                <a:lnTo>
                  <a:pt x="0" y="2159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1" name="Freeform 11"/>
          <p:cNvSpPr/>
          <p:nvPr/>
        </p:nvSpPr>
        <p:spPr>
          <a:xfrm>
            <a:off x="4497581" y="2901572"/>
            <a:ext cx="2581656" cy="1608706"/>
          </a:xfrm>
          <a:custGeom>
            <a:avLst/>
            <a:gdLst/>
            <a:ahLst/>
            <a:cxnLst/>
            <a:rect l="l" t="t" r="r" b="b"/>
            <a:pathLst>
              <a:path w="2581656" h="1608706">
                <a:moveTo>
                  <a:pt x="0" y="0"/>
                </a:moveTo>
                <a:lnTo>
                  <a:pt x="2581656" y="0"/>
                </a:lnTo>
                <a:lnTo>
                  <a:pt x="2581656" y="1608706"/>
                </a:lnTo>
                <a:lnTo>
                  <a:pt x="0" y="1608706"/>
                </a:lnTo>
                <a:lnTo>
                  <a:pt x="0" y="0"/>
                </a:lnTo>
                <a:close/>
              </a:path>
            </a:pathLst>
          </a:custGeom>
          <a:blipFill>
            <a:blip r:embed="rId19"/>
            <a:stretch>
              <a:fillRect/>
            </a:stretch>
          </a:blipFill>
        </p:spPr>
      </p:sp>
      <p:sp>
        <p:nvSpPr>
          <p:cNvPr id="12" name="Freeform 12"/>
          <p:cNvSpPr/>
          <p:nvPr/>
        </p:nvSpPr>
        <p:spPr>
          <a:xfrm>
            <a:off x="5034791" y="6124318"/>
            <a:ext cx="1996059" cy="1620012"/>
          </a:xfrm>
          <a:custGeom>
            <a:avLst/>
            <a:gdLst/>
            <a:ahLst/>
            <a:cxnLst/>
            <a:rect l="l" t="t" r="r" b="b"/>
            <a:pathLst>
              <a:path w="1996059" h="1620012">
                <a:moveTo>
                  <a:pt x="0" y="0"/>
                </a:moveTo>
                <a:lnTo>
                  <a:pt x="1996059" y="0"/>
                </a:lnTo>
                <a:lnTo>
                  <a:pt x="1996059" y="1620012"/>
                </a:lnTo>
                <a:lnTo>
                  <a:pt x="0" y="1620012"/>
                </a:lnTo>
                <a:lnTo>
                  <a:pt x="0" y="0"/>
                </a:lnTo>
                <a:close/>
              </a:path>
            </a:pathLst>
          </a:custGeom>
          <a:blipFill>
            <a:blip r:embed="rId20"/>
            <a:stretch>
              <a:fillRect/>
            </a:stretch>
          </a:blipFill>
        </p:spPr>
      </p:sp>
      <p:sp>
        <p:nvSpPr>
          <p:cNvPr id="13" name="TextBox 13"/>
          <p:cNvSpPr txBox="1"/>
          <p:nvPr/>
        </p:nvSpPr>
        <p:spPr>
          <a:xfrm>
            <a:off x="2010413" y="6035354"/>
            <a:ext cx="213350"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Lens</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4" name="TextBox 14"/>
          <p:cNvSpPr txBox="1"/>
          <p:nvPr/>
        </p:nvSpPr>
        <p:spPr>
          <a:xfrm>
            <a:off x="1980943" y="6322504"/>
            <a:ext cx="21801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Pixel</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5" name="TextBox 15"/>
          <p:cNvSpPr txBox="1"/>
          <p:nvPr/>
        </p:nvSpPr>
        <p:spPr>
          <a:xfrm>
            <a:off x="1565786" y="6670615"/>
            <a:ext cx="705460"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Output Format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6" name="TextBox 16"/>
          <p:cNvSpPr txBox="1"/>
          <p:nvPr/>
        </p:nvSpPr>
        <p:spPr>
          <a:xfrm>
            <a:off x="1544069" y="7007038"/>
            <a:ext cx="729244"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Mirror function</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7" name="TextBox 17"/>
          <p:cNvSpPr txBox="1"/>
          <p:nvPr/>
        </p:nvSpPr>
        <p:spPr>
          <a:xfrm>
            <a:off x="1638557" y="7995218"/>
            <a:ext cx="62769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Audio output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8" name="TextBox 18"/>
          <p:cNvSpPr txBox="1"/>
          <p:nvPr/>
        </p:nvSpPr>
        <p:spPr>
          <a:xfrm>
            <a:off x="1267663" y="8318059"/>
            <a:ext cx="105603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Minimum illumination</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9" name="TextBox 19"/>
          <p:cNvSpPr txBox="1"/>
          <p:nvPr/>
        </p:nvSpPr>
        <p:spPr>
          <a:xfrm>
            <a:off x="1425197" y="8630479"/>
            <a:ext cx="853640"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Operating Voltage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0" name="TextBox 20"/>
          <p:cNvSpPr txBox="1"/>
          <p:nvPr/>
        </p:nvSpPr>
        <p:spPr>
          <a:xfrm>
            <a:off x="1190854" y="8948052"/>
            <a:ext cx="1093108"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Operating temperature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1" name="TextBox 21"/>
          <p:cNvSpPr txBox="1"/>
          <p:nvPr/>
        </p:nvSpPr>
        <p:spPr>
          <a:xfrm>
            <a:off x="2432561" y="7625648"/>
            <a:ext cx="285055"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25 fps</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2" name="TextBox 22"/>
          <p:cNvSpPr txBox="1"/>
          <p:nvPr/>
        </p:nvSpPr>
        <p:spPr>
          <a:xfrm>
            <a:off x="2432561" y="6130604"/>
            <a:ext cx="469611" cy="169545"/>
          </a:xfrm>
          <a:prstGeom prst="rect">
            <a:avLst/>
          </a:prstGeom>
        </p:spPr>
        <p:txBody>
          <a:bodyPr lIns="0" tIns="0" rIns="0" bIns="0" rtlCol="0" anchor="t">
            <a:spAutoFit/>
          </a:bodyPr>
          <a:lstStyle/>
          <a:p>
            <a:pPr algn="l">
              <a:lnSpc>
                <a:spcPts val="126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DFOV:120</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3" name="TextBox 23"/>
          <p:cNvSpPr txBox="1"/>
          <p:nvPr/>
        </p:nvSpPr>
        <p:spPr>
          <a:xfrm>
            <a:off x="2432561" y="6670615"/>
            <a:ext cx="213350"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Mipi</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4" name="TextBox 24"/>
          <p:cNvSpPr txBox="1"/>
          <p:nvPr/>
        </p:nvSpPr>
        <p:spPr>
          <a:xfrm>
            <a:off x="2432561" y="6999418"/>
            <a:ext cx="479327"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Pre-image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5" name="TextBox 25"/>
          <p:cNvSpPr txBox="1"/>
          <p:nvPr/>
        </p:nvSpPr>
        <p:spPr>
          <a:xfrm>
            <a:off x="2417950" y="7995218"/>
            <a:ext cx="569176"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Not support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6" name="TextBox 26"/>
          <p:cNvSpPr txBox="1"/>
          <p:nvPr/>
        </p:nvSpPr>
        <p:spPr>
          <a:xfrm>
            <a:off x="2417950" y="8300018"/>
            <a:ext cx="951462"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940 infrared fill light</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7" name="TextBox 27"/>
          <p:cNvSpPr txBox="1"/>
          <p:nvPr/>
        </p:nvSpPr>
        <p:spPr>
          <a:xfrm>
            <a:off x="2417950" y="8604818"/>
            <a:ext cx="372332" cy="264795"/>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DC 3.3V</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8" name="TextBox 28"/>
          <p:cNvSpPr txBox="1"/>
          <p:nvPr/>
        </p:nvSpPr>
        <p:spPr>
          <a:xfrm>
            <a:off x="2417950" y="8911838"/>
            <a:ext cx="614020" cy="301352"/>
          </a:xfrm>
          <a:prstGeom prst="rect">
            <a:avLst/>
          </a:prstGeom>
        </p:spPr>
        <p:txBody>
          <a:bodyPr lIns="0" tIns="0" rIns="0" bIns="0" rtlCol="0" anchor="t">
            <a:spAutoFit/>
          </a:bodyPr>
          <a:lstStyle/>
          <a:p>
            <a:pPr algn="l">
              <a:lnSpc>
                <a:spcPts val="2250"/>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-20℃ ~ 80℃</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9" name="TextBox 29"/>
          <p:cNvSpPr txBox="1"/>
          <p:nvPr/>
        </p:nvSpPr>
        <p:spPr>
          <a:xfrm>
            <a:off x="477012" y="5313740"/>
            <a:ext cx="3099054" cy="169545"/>
          </a:xfrm>
          <a:prstGeom prst="rect">
            <a:avLst/>
          </a:prstGeom>
        </p:spPr>
        <p:txBody>
          <a:bodyPr lIns="0" tIns="0" rIns="0" bIns="0" rtlCol="0" anchor="t">
            <a:spAutoFit/>
          </a:bodyPr>
          <a:lstStyle/>
          <a:p>
            <a:pPr algn="l">
              <a:lnSpc>
                <a:spcPts val="1260"/>
              </a:lnSpc>
            </a:pPr>
            <a:r>
              <a:rPr lang="en-US" sz="900" b="1" spc="7">
                <a:solidFill>
                  <a:srgbClr val="58585A"/>
                </a:solidFill>
                <a:latin typeface="Calibri (MS) Bold" panose="020F0702030404030204"/>
                <a:ea typeface="Calibri (MS) Bold" panose="020F0702030404030204"/>
                <a:cs typeface="Calibri (MS) Bold" panose="020F0702030404030204"/>
                <a:sym typeface="Calibri (MS) Bold" panose="020F0702030404030204"/>
              </a:rPr>
              <a:t>Monitors driver behavior to detect distraction and drowsiness.</a:t>
            </a:r>
            <a:endParaRPr lang="en-US" sz="900" b="1" spc="7">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30" name="TextBox 30"/>
          <p:cNvSpPr txBox="1"/>
          <p:nvPr/>
        </p:nvSpPr>
        <p:spPr>
          <a:xfrm>
            <a:off x="539801" y="821503"/>
            <a:ext cx="6645659" cy="355854"/>
          </a:xfrm>
          <a:prstGeom prst="rect">
            <a:avLst/>
          </a:prstGeom>
        </p:spPr>
        <p:txBody>
          <a:bodyPr lIns="0" tIns="0" rIns="0" bIns="0" rtlCol="0" anchor="t">
            <a:spAutoFit/>
          </a:bodyPr>
          <a:lstStyle/>
          <a:p>
            <a:pPr algn="l">
              <a:lnSpc>
                <a:spcPts val="1390"/>
              </a:lnSpc>
            </a:pPr>
            <a:r>
              <a:rPr lang="en-US" sz="900" b="1" spc="9">
                <a:solidFill>
                  <a:srgbClr val="58585A"/>
                </a:solidFill>
                <a:latin typeface="Calibri (MS) Bold" panose="020F0702030404030204"/>
                <a:ea typeface="Calibri (MS) Bold" panose="020F0702030404030204"/>
                <a:cs typeface="Calibri (MS) Bold" panose="020F0702030404030204"/>
                <a:sym typeface="Calibri (MS) Bold" panose="020F0702030404030204"/>
              </a:rPr>
              <a:t>The W5 supports 2 to 4 cameras in total, allowing for versatile applications like cargo and cabin monitoring, as well as driver behavior tracking.</a:t>
            </a:r>
            <a:endParaRPr lang="en-US" sz="900" b="1" spc="9">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31" name="TextBox 31"/>
          <p:cNvSpPr txBox="1"/>
          <p:nvPr/>
        </p:nvSpPr>
        <p:spPr>
          <a:xfrm>
            <a:off x="539801" y="557698"/>
            <a:ext cx="2637453" cy="290246"/>
          </a:xfrm>
          <a:prstGeom prst="rect">
            <a:avLst/>
          </a:prstGeom>
        </p:spPr>
        <p:txBody>
          <a:bodyPr lIns="0" tIns="0" rIns="0" bIns="0" rtlCol="0" anchor="t">
            <a:spAutoFit/>
          </a:bodyPr>
          <a:lstStyle/>
          <a:p>
            <a:pPr algn="l">
              <a:lnSpc>
                <a:spcPts val="2235"/>
              </a:lnSpc>
            </a:pPr>
            <a:r>
              <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rPr>
              <a:t>Additional Camera Accessories</a:t>
            </a:r>
            <a:endParaRPr lang="en-US" sz="1595"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32" name="TextBox 32"/>
          <p:cNvSpPr txBox="1"/>
          <p:nvPr/>
        </p:nvSpPr>
        <p:spPr>
          <a:xfrm>
            <a:off x="2021710" y="5744880"/>
            <a:ext cx="2590419" cy="280721"/>
          </a:xfrm>
          <a:prstGeom prst="rect">
            <a:avLst/>
          </a:prstGeom>
        </p:spPr>
        <p:txBody>
          <a:bodyPr lIns="0" tIns="0" rIns="0" bIns="0" rtlCol="0" anchor="t">
            <a:spAutoFit/>
          </a:bodyPr>
          <a:lstStyle/>
          <a:p>
            <a:pPr algn="l">
              <a:lnSpc>
                <a:spcPts val="2195"/>
              </a:lnSpc>
            </a:pPr>
            <a:r>
              <a:rPr lang="en-US" sz="1595">
                <a:solidFill>
                  <a:srgbClr val="000000"/>
                </a:solidFill>
                <a:latin typeface="Calibri (MS)" panose="020F0502020204030204"/>
                <a:ea typeface="Calibri (MS)" panose="020F0502020204030204"/>
                <a:cs typeface="Calibri (MS)" panose="020F0502020204030204"/>
                <a:sym typeface="Calibri (MS)" panose="020F0502020204030204"/>
              </a:rPr>
              <a:t>W5 DMS camera specifications</a:t>
            </a:r>
            <a:endParaRPr lang="en-US" sz="159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3" name="TextBox 33"/>
          <p:cNvSpPr txBox="1"/>
          <p:nvPr/>
        </p:nvSpPr>
        <p:spPr>
          <a:xfrm>
            <a:off x="2892809" y="6032421"/>
            <a:ext cx="116586" cy="255270"/>
          </a:xfrm>
          <a:prstGeom prst="rect">
            <a:avLst/>
          </a:prstGeom>
        </p:spPr>
        <p:txBody>
          <a:bodyPr lIns="0" tIns="0" rIns="0" bIns="0" rtlCol="0" anchor="t">
            <a:spAutoFit/>
          </a:bodyPr>
          <a:lstStyle/>
          <a:p>
            <a:pPr algn="l">
              <a:lnSpc>
                <a:spcPts val="2250"/>
              </a:lnSpc>
            </a:pPr>
            <a:r>
              <a:rPr lang="en-US" sz="900">
                <a:solidFill>
                  <a:srgbClr val="000000"/>
                </a:solidFill>
                <a:latin typeface="Arimo" panose="020B0604020202020204"/>
                <a:ea typeface="Arimo" panose="020B0604020202020204"/>
                <a:cs typeface="Arimo" panose="020B0604020202020204"/>
                <a:sym typeface="Arimo" panose="020B0604020202020204"/>
              </a:rPr>
              <a:t>°</a:t>
            </a:r>
            <a:endParaRPr lang="en-US" sz="900">
              <a:solidFill>
                <a:srgbClr val="000000"/>
              </a:solidFill>
              <a:latin typeface="Arimo" panose="020B0604020202020204"/>
              <a:ea typeface="Arimo" panose="020B0604020202020204"/>
              <a:cs typeface="Arimo" panose="020B0604020202020204"/>
              <a:sym typeface="Arimo" panose="020B0604020202020204"/>
            </a:endParaRPr>
          </a:p>
        </p:txBody>
      </p:sp>
      <p:sp>
        <p:nvSpPr>
          <p:cNvPr id="34" name="TextBox 34"/>
          <p:cNvSpPr txBox="1"/>
          <p:nvPr/>
        </p:nvSpPr>
        <p:spPr>
          <a:xfrm>
            <a:off x="2010794" y="2348779"/>
            <a:ext cx="2649036" cy="290246"/>
          </a:xfrm>
          <a:prstGeom prst="rect">
            <a:avLst/>
          </a:prstGeom>
        </p:spPr>
        <p:txBody>
          <a:bodyPr lIns="0" tIns="0" rIns="0" bIns="0" rtlCol="0" anchor="t">
            <a:spAutoFit/>
          </a:bodyPr>
          <a:lstStyle/>
          <a:p>
            <a:pPr algn="l">
              <a:lnSpc>
                <a:spcPts val="2235"/>
              </a:lnSpc>
            </a:pPr>
            <a:r>
              <a:rPr lang="en-US" sz="1595">
                <a:solidFill>
                  <a:srgbClr val="000000"/>
                </a:solidFill>
                <a:latin typeface="Calibri (MS)" panose="020F0502020204030204"/>
                <a:ea typeface="Calibri (MS)" panose="020F0502020204030204"/>
                <a:cs typeface="Calibri (MS)" panose="020F0502020204030204"/>
                <a:sym typeface="Calibri (MS)" panose="020F0502020204030204"/>
              </a:rPr>
              <a:t>W5 ADAS camera specifications</a:t>
            </a:r>
            <a:endParaRPr lang="en-US" sz="159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5" name="TextBox 35"/>
          <p:cNvSpPr txBox="1"/>
          <p:nvPr/>
        </p:nvSpPr>
        <p:spPr>
          <a:xfrm>
            <a:off x="2053085" y="2711034"/>
            <a:ext cx="190490" cy="231724"/>
          </a:xfrm>
          <a:prstGeom prst="rect">
            <a:avLst/>
          </a:prstGeom>
        </p:spPr>
        <p:txBody>
          <a:bodyPr lIns="0" tIns="0" rIns="0" bIns="0" rtlCol="0" anchor="t">
            <a:spAutoFit/>
          </a:bodyPr>
          <a:lstStyle/>
          <a:p>
            <a:pPr algn="l">
              <a:lnSpc>
                <a:spcPts val="201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Lens</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6" name="TextBox 36"/>
          <p:cNvSpPr txBox="1"/>
          <p:nvPr/>
        </p:nvSpPr>
        <p:spPr>
          <a:xfrm>
            <a:off x="2062480" y="3038475"/>
            <a:ext cx="654685" cy="252095"/>
          </a:xfrm>
          <a:prstGeom prst="rect">
            <a:avLst/>
          </a:prstGeom>
        </p:spPr>
        <p:txBody>
          <a:bodyPr wrap="square" lIns="0" tIns="0" rIns="0" bIns="0" rtlCol="0" anchor="t">
            <a:spAutoFit/>
          </a:bodyPr>
          <a:lstStyle/>
          <a:p>
            <a:pPr algn="l">
              <a:lnSpc>
                <a:spcPts val="197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Pixel</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7" name="TextBox 37"/>
          <p:cNvSpPr txBox="1"/>
          <p:nvPr/>
        </p:nvSpPr>
        <p:spPr>
          <a:xfrm>
            <a:off x="1647444" y="3355810"/>
            <a:ext cx="627088" cy="222199"/>
          </a:xfrm>
          <a:prstGeom prst="rect">
            <a:avLst/>
          </a:prstGeom>
        </p:spPr>
        <p:txBody>
          <a:bodyPr lIns="0" tIns="0" rIns="0" bIns="0" rtlCol="0" anchor="t">
            <a:spAutoFit/>
          </a:bodyPr>
          <a:lstStyle/>
          <a:p>
            <a:pPr algn="l">
              <a:lnSpc>
                <a:spcPts val="197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Output Format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8" name="TextBox 38"/>
          <p:cNvSpPr txBox="1"/>
          <p:nvPr/>
        </p:nvSpPr>
        <p:spPr>
          <a:xfrm>
            <a:off x="1319146" y="3603584"/>
            <a:ext cx="980570" cy="1015946"/>
          </a:xfrm>
          <a:prstGeom prst="rect">
            <a:avLst/>
          </a:prstGeom>
        </p:spPr>
        <p:txBody>
          <a:bodyPr lIns="0" tIns="0" rIns="0" bIns="0" rtlCol="0" anchor="t">
            <a:spAutoFit/>
          </a:bodyPr>
          <a:lstStyle/>
          <a:p>
            <a:pPr algn="r">
              <a:lnSpc>
                <a:spcPts val="197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Mirror function</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r">
              <a:lnSpc>
                <a:spcPts val="112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Maximum frame rate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r">
              <a:lnSpc>
                <a:spcPts val="149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Audio output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r">
              <a:lnSpc>
                <a:spcPts val="201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Operating Voltage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r">
              <a:lnSpc>
                <a:spcPts val="101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Operating temperature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9" name="TextBox 39"/>
          <p:cNvSpPr txBox="1"/>
          <p:nvPr/>
        </p:nvSpPr>
        <p:spPr>
          <a:xfrm>
            <a:off x="2432561" y="6467818"/>
            <a:ext cx="276292"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1280H</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0" name="TextBox 40"/>
          <p:cNvSpPr txBox="1"/>
          <p:nvPr/>
        </p:nvSpPr>
        <p:spPr>
          <a:xfrm>
            <a:off x="2806065" y="6461760"/>
            <a:ext cx="1081405" cy="76200"/>
          </a:xfrm>
          <a:prstGeom prst="rect">
            <a:avLst/>
          </a:prstGeom>
        </p:spPr>
        <p:txBody>
          <a:bodyPr lIns="0" tIns="0" rIns="0" bIns="0" rtlCol="0" anchor="t">
            <a:no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720V</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1" name="TextBox 41"/>
          <p:cNvSpPr txBox="1"/>
          <p:nvPr/>
        </p:nvSpPr>
        <p:spPr>
          <a:xfrm>
            <a:off x="2478910" y="2699899"/>
            <a:ext cx="548735" cy="242849"/>
          </a:xfrm>
          <a:prstGeom prst="rect">
            <a:avLst/>
          </a:prstGeom>
        </p:spPr>
        <p:txBody>
          <a:bodyPr lIns="0" tIns="0" rIns="0" bIns="0" rtlCol="0" anchor="t">
            <a:spAutoFit/>
          </a:bodyPr>
          <a:lstStyle/>
          <a:p>
            <a:pPr algn="l">
              <a:lnSpc>
                <a:spcPts val="201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DFOV: 140°</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2" name="TextBox 42"/>
          <p:cNvSpPr txBox="1"/>
          <p:nvPr/>
        </p:nvSpPr>
        <p:spPr>
          <a:xfrm>
            <a:off x="2478910" y="3017530"/>
            <a:ext cx="646738" cy="242849"/>
          </a:xfrm>
          <a:prstGeom prst="rect">
            <a:avLst/>
          </a:prstGeom>
        </p:spPr>
        <p:txBody>
          <a:bodyPr lIns="0" tIns="0" rIns="0" bIns="0" rtlCol="0" anchor="t">
            <a:spAutoFit/>
          </a:bodyPr>
          <a:lstStyle/>
          <a:p>
            <a:pPr algn="l">
              <a:lnSpc>
                <a:spcPts val="201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1920H×1080V</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3" name="TextBox 43"/>
          <p:cNvSpPr txBox="1"/>
          <p:nvPr/>
        </p:nvSpPr>
        <p:spPr>
          <a:xfrm>
            <a:off x="2478910" y="3346285"/>
            <a:ext cx="687419" cy="1289942"/>
          </a:xfrm>
          <a:prstGeom prst="rect">
            <a:avLst/>
          </a:prstGeom>
        </p:spPr>
        <p:txBody>
          <a:bodyPr lIns="0" tIns="0" rIns="0" bIns="0" rtlCol="0" anchor="t">
            <a:spAutoFit/>
          </a:bodyPr>
          <a:lstStyle/>
          <a:p>
            <a:pPr algn="l">
              <a:lnSpc>
                <a:spcPts val="201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Mipi</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174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Pre-image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126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30 fps</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149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Doesn’t support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201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DC 3.3V</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a:p>
            <a:pPr algn="l">
              <a:lnSpc>
                <a:spcPts val="126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-20℃ ~ 80℃</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4" name="TextBox 44"/>
          <p:cNvSpPr txBox="1"/>
          <p:nvPr/>
        </p:nvSpPr>
        <p:spPr>
          <a:xfrm>
            <a:off x="1319146" y="7591616"/>
            <a:ext cx="1001458" cy="169897"/>
          </a:xfrm>
          <a:prstGeom prst="rect">
            <a:avLst/>
          </a:prstGeom>
        </p:spPr>
        <p:txBody>
          <a:bodyPr lIns="0" tIns="0" rIns="0" bIns="0" rtlCol="0" anchor="t">
            <a:spAutoFit/>
          </a:bodyPr>
          <a:lstStyle/>
          <a:p>
            <a:pPr algn="l">
              <a:lnSpc>
                <a:spcPts val="1265"/>
              </a:lnSpc>
            </a:pPr>
            <a:r>
              <a:rPr lang="en-US" sz="900">
                <a:solidFill>
                  <a:srgbClr val="000000"/>
                </a:solidFill>
                <a:latin typeface="Calibri (MS)" panose="020F0502020204030204"/>
                <a:ea typeface="Calibri (MS)" panose="020F0502020204030204"/>
                <a:cs typeface="Calibri (MS)" panose="020F0502020204030204"/>
                <a:sym typeface="Calibri (MS)" panose="020F0502020204030204"/>
              </a:rPr>
              <a:t>Maximum frame rate</a:t>
            </a:r>
            <a:endParaRPr lang="en-US" sz="90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5" name="TextBox 45"/>
          <p:cNvSpPr txBox="1"/>
          <p:nvPr/>
        </p:nvSpPr>
        <p:spPr>
          <a:xfrm>
            <a:off x="539801" y="1899476"/>
            <a:ext cx="3606070" cy="169897"/>
          </a:xfrm>
          <a:prstGeom prst="rect">
            <a:avLst/>
          </a:prstGeom>
        </p:spPr>
        <p:txBody>
          <a:bodyPr lIns="0" tIns="0" rIns="0" bIns="0" rtlCol="0" anchor="t">
            <a:spAutoFit/>
          </a:bodyPr>
          <a:lstStyle/>
          <a:p>
            <a:pPr algn="l">
              <a:lnSpc>
                <a:spcPts val="1265"/>
              </a:lnSpc>
            </a:pPr>
            <a:r>
              <a:rPr lang="en-US" sz="900" b="1" spc="7">
                <a:solidFill>
                  <a:srgbClr val="58585A"/>
                </a:solidFill>
                <a:latin typeface="Calibri (MS) Bold" panose="020F0702030404030204"/>
                <a:ea typeface="Calibri (MS) Bold" panose="020F0702030404030204"/>
                <a:cs typeface="Calibri (MS) Bold" panose="020F0702030404030204"/>
                <a:sym typeface="Calibri (MS) Bold" panose="020F0702030404030204"/>
              </a:rPr>
              <a:t>Monitors the surroundings to detect road hazards and prevent collisions.</a:t>
            </a:r>
            <a:endParaRPr lang="en-US" sz="900" b="1" spc="7">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6" name="TextBox 46"/>
          <p:cNvSpPr txBox="1"/>
          <p:nvPr/>
        </p:nvSpPr>
        <p:spPr>
          <a:xfrm>
            <a:off x="2703833" y="6456693"/>
            <a:ext cx="104146" cy="145999"/>
          </a:xfrm>
          <a:prstGeom prst="rect">
            <a:avLst/>
          </a:prstGeom>
        </p:spPr>
        <p:txBody>
          <a:bodyPr lIns="0" tIns="0" rIns="0" bIns="0" rtlCol="0" anchor="t">
            <a:spAutoFit/>
          </a:bodyPr>
          <a:lstStyle/>
          <a:p>
            <a:pPr algn="l">
              <a:lnSpc>
                <a:spcPts val="1125"/>
              </a:lnSpc>
            </a:pPr>
            <a:r>
              <a:rPr lang="en-US" sz="805">
                <a:solidFill>
                  <a:srgbClr val="000000"/>
                </a:solidFill>
                <a:latin typeface="Arimo" panose="020B0604020202020204"/>
                <a:ea typeface="Arimo" panose="020B0604020202020204"/>
                <a:cs typeface="Arimo" panose="020B0604020202020204"/>
                <a:sym typeface="Arimo" panose="020B0604020202020204"/>
              </a:rPr>
              <a:t>×</a:t>
            </a:r>
            <a:endParaRPr lang="en-US" sz="805">
              <a:solidFill>
                <a:srgbClr val="000000"/>
              </a:solidFill>
              <a:latin typeface="Arimo" panose="020B0604020202020204"/>
              <a:ea typeface="Arimo" panose="020B0604020202020204"/>
              <a:cs typeface="Arimo" panose="020B0604020202020204"/>
              <a:sym typeface="Arimo" panose="020B0604020202020204"/>
            </a:endParaRPr>
          </a:p>
        </p:txBody>
      </p:sp>
      <p:sp>
        <p:nvSpPr>
          <p:cNvPr id="47" name="TextBox 47"/>
          <p:cNvSpPr txBox="1"/>
          <p:nvPr/>
        </p:nvSpPr>
        <p:spPr>
          <a:xfrm>
            <a:off x="477012" y="5111620"/>
            <a:ext cx="835381" cy="213360"/>
          </a:xfrm>
          <a:prstGeom prst="rect">
            <a:avLst/>
          </a:prstGeom>
        </p:spPr>
        <p:txBody>
          <a:bodyPr lIns="0" tIns="0" rIns="0" bIns="0" rtlCol="0" anchor="t">
            <a:spAutoFit/>
          </a:bodyPr>
          <a:lstStyle/>
          <a:p>
            <a:pPr algn="l">
              <a:lnSpc>
                <a:spcPts val="1680"/>
              </a:lnSpc>
            </a:pPr>
            <a:r>
              <a:rPr lang="en-US" sz="1200" b="1">
                <a:solidFill>
                  <a:srgbClr val="1F497D"/>
                </a:solidFill>
                <a:latin typeface="Calibri (MS) Bold" panose="020F0702030404030204"/>
                <a:ea typeface="Calibri (MS) Bold" panose="020F0702030404030204"/>
                <a:cs typeface="Calibri (MS) Bold" panose="020F0702030404030204"/>
                <a:sym typeface="Calibri (MS) Bold" panose="020F0702030404030204"/>
              </a:rPr>
              <a:t>DMS Camera</a:t>
            </a:r>
            <a:endParaRPr lang="en-US" sz="1200"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8" name="TextBox 48"/>
          <p:cNvSpPr txBox="1"/>
          <p:nvPr/>
        </p:nvSpPr>
        <p:spPr>
          <a:xfrm>
            <a:off x="539801" y="1697612"/>
            <a:ext cx="883882" cy="213360"/>
          </a:xfrm>
          <a:prstGeom prst="rect">
            <a:avLst/>
          </a:prstGeom>
        </p:spPr>
        <p:txBody>
          <a:bodyPr lIns="0" tIns="0" rIns="0" bIns="0" rtlCol="0" anchor="t">
            <a:spAutoFit/>
          </a:bodyPr>
          <a:lstStyle/>
          <a:p>
            <a:pPr algn="l">
              <a:lnSpc>
                <a:spcPts val="1680"/>
              </a:lnSpc>
            </a:pPr>
            <a:r>
              <a:rPr lang="en-US" sz="1200" b="1">
                <a:solidFill>
                  <a:srgbClr val="1F497D"/>
                </a:solidFill>
                <a:latin typeface="Calibri (MS) Bold" panose="020F0702030404030204"/>
                <a:ea typeface="Calibri (MS) Bold" panose="020F0702030404030204"/>
                <a:cs typeface="Calibri (MS) Bold" panose="020F0702030404030204"/>
                <a:sym typeface="Calibri (MS) Bold" panose="020F0702030404030204"/>
              </a:rPr>
              <a:t>ADAS Camera</a:t>
            </a:r>
            <a:endParaRPr lang="en-US" sz="1200"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49" name="TextBox 49"/>
          <p:cNvSpPr txBox="1"/>
          <p:nvPr/>
        </p:nvSpPr>
        <p:spPr>
          <a:xfrm>
            <a:off x="4702175" y="44450"/>
            <a:ext cx="2713355" cy="215265"/>
          </a:xfrm>
          <a:prstGeom prst="rect">
            <a:avLst/>
          </a:prstGeom>
        </p:spPr>
        <p:txBody>
          <a:bodyPr wrap="square" lIns="0" tIns="0" rIns="0" bIns="0" rtlCol="0" anchor="t">
            <a:spAutoFit/>
          </a:bodyPr>
          <a:lstStyle/>
          <a:p>
            <a:pPr algn="l">
              <a:lnSpc>
                <a:spcPts val="1680"/>
              </a:lnSpc>
            </a:pP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Shenzhen Ai</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driving</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Te</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lematics</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Co., Ltd.</a:t>
            </a:r>
            <a:endPar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endParaRPr>
          </a:p>
        </p:txBody>
      </p:sp>
      <p:sp>
        <p:nvSpPr>
          <p:cNvPr id="50" name="TextBox 50"/>
          <p:cNvSpPr txBox="1"/>
          <p:nvPr/>
        </p:nvSpPr>
        <p:spPr>
          <a:xfrm>
            <a:off x="2837815" y="9939020"/>
            <a:ext cx="885190" cy="124460"/>
          </a:xfrm>
          <a:prstGeom prst="rect">
            <a:avLst/>
          </a:prstGeom>
        </p:spPr>
        <p:txBody>
          <a:bodyPr wrap="square" lIns="0" tIns="0" rIns="0" bIns="0" rtlCol="0" anchor="t">
            <a:spAutoFit/>
          </a:bodyPr>
          <a:lstStyle/>
          <a:p>
            <a:pPr algn="l">
              <a:lnSpc>
                <a:spcPts val="975"/>
              </a:lnSpc>
            </a:pP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www.ai</a:t>
            </a:r>
            <a:r>
              <a:rPr lang="en-GB" altLang="en-US" sz="695" spc="12">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2">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51" name="TextBox 51"/>
          <p:cNvSpPr txBox="1"/>
          <p:nvPr/>
        </p:nvSpPr>
        <p:spPr>
          <a:xfrm>
            <a:off x="4087495" y="9939020"/>
            <a:ext cx="972185" cy="124460"/>
          </a:xfrm>
          <a:prstGeom prst="rect">
            <a:avLst/>
          </a:prstGeom>
        </p:spPr>
        <p:txBody>
          <a:bodyPr wrap="square" lIns="0" tIns="0" rIns="0" bIns="0" rtlCol="0" anchor="t">
            <a:spAutoFit/>
          </a:bodyPr>
          <a:lstStyle/>
          <a:p>
            <a:pPr algn="l">
              <a:lnSpc>
                <a:spcPts val="975"/>
              </a:lnSpc>
            </a:pP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info</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@ai</a:t>
            </a: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3">
              <a:solidFill>
                <a:srgbClr val="58585A"/>
              </a:solidFill>
              <a:latin typeface="Calibri (MS)" panose="020F0502020204030204"/>
              <a:ea typeface="Calibri (MS)" panose="020F0502020204030204"/>
              <a:cs typeface="Calibri (MS)" panose="020F0502020204030204"/>
              <a:sym typeface="Calibri (MS)"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989182"/>
            <a:ext cx="2486673" cy="18412"/>
          </a:xfrm>
          <a:custGeom>
            <a:avLst/>
            <a:gdLst/>
            <a:ahLst/>
            <a:cxnLst/>
            <a:rect l="l" t="t" r="r" b="b"/>
            <a:pathLst>
              <a:path w="2486673" h="18412">
                <a:moveTo>
                  <a:pt x="0" y="0"/>
                </a:moveTo>
                <a:lnTo>
                  <a:pt x="2486673" y="0"/>
                </a:lnTo>
                <a:lnTo>
                  <a:pt x="2486673" y="18412"/>
                </a:lnTo>
                <a:lnTo>
                  <a:pt x="0" y="1841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617651" y="9903666"/>
            <a:ext cx="227828" cy="223961"/>
          </a:xfrm>
          <a:custGeom>
            <a:avLst/>
            <a:gdLst/>
            <a:ahLst/>
            <a:cxnLst/>
            <a:rect l="l" t="t" r="r" b="b"/>
            <a:pathLst>
              <a:path w="227828" h="223961">
                <a:moveTo>
                  <a:pt x="0" y="0"/>
                </a:moveTo>
                <a:lnTo>
                  <a:pt x="227828" y="0"/>
                </a:lnTo>
                <a:lnTo>
                  <a:pt x="227828" y="223962"/>
                </a:lnTo>
                <a:lnTo>
                  <a:pt x="0" y="223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921128" y="9980409"/>
            <a:ext cx="93726" cy="72761"/>
          </a:xfrm>
          <a:custGeom>
            <a:avLst/>
            <a:gdLst/>
            <a:ahLst/>
            <a:cxnLst/>
            <a:rect l="l" t="t" r="r" b="b"/>
            <a:pathLst>
              <a:path w="93726" h="72761">
                <a:moveTo>
                  <a:pt x="0" y="0"/>
                </a:moveTo>
                <a:lnTo>
                  <a:pt x="93726" y="0"/>
                </a:lnTo>
                <a:lnTo>
                  <a:pt x="93726" y="72762"/>
                </a:lnTo>
                <a:lnTo>
                  <a:pt x="0" y="727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564632" y="1310383"/>
            <a:ext cx="6546104" cy="20069"/>
          </a:xfrm>
          <a:custGeom>
            <a:avLst/>
            <a:gdLst/>
            <a:ahLst/>
            <a:cxnLst/>
            <a:rect l="l" t="t" r="r" b="b"/>
            <a:pathLst>
              <a:path w="6546104" h="20069">
                <a:moveTo>
                  <a:pt x="0" y="0"/>
                </a:moveTo>
                <a:lnTo>
                  <a:pt x="6546104" y="0"/>
                </a:lnTo>
                <a:lnTo>
                  <a:pt x="6546104" y="20069"/>
                </a:lnTo>
                <a:lnTo>
                  <a:pt x="0" y="200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501129" y="1594866"/>
            <a:ext cx="6673110" cy="7097392"/>
          </a:xfrm>
          <a:custGeom>
            <a:avLst/>
            <a:gdLst/>
            <a:ahLst/>
            <a:cxnLst/>
            <a:rect l="l" t="t" r="r" b="b"/>
            <a:pathLst>
              <a:path w="6673110" h="7097392">
                <a:moveTo>
                  <a:pt x="0" y="0"/>
                </a:moveTo>
                <a:lnTo>
                  <a:pt x="6673111" y="0"/>
                </a:lnTo>
                <a:lnTo>
                  <a:pt x="6673111" y="7097392"/>
                </a:lnTo>
                <a:lnTo>
                  <a:pt x="0" y="70973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4310377" y="0"/>
            <a:ext cx="3233423" cy="290827"/>
          </a:xfrm>
          <a:custGeom>
            <a:avLst/>
            <a:gdLst/>
            <a:ahLst/>
            <a:cxnLst/>
            <a:rect l="l" t="t" r="r" b="b"/>
            <a:pathLst>
              <a:path w="3233423" h="290827">
                <a:moveTo>
                  <a:pt x="0" y="0"/>
                </a:moveTo>
                <a:lnTo>
                  <a:pt x="3233423" y="0"/>
                </a:lnTo>
                <a:lnTo>
                  <a:pt x="3233423" y="290827"/>
                </a:lnTo>
                <a:lnTo>
                  <a:pt x="0" y="2908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4991081" y="9989182"/>
            <a:ext cx="2552719" cy="21593"/>
          </a:xfrm>
          <a:custGeom>
            <a:avLst/>
            <a:gdLst/>
            <a:ahLst/>
            <a:cxnLst/>
            <a:rect l="l" t="t" r="r" b="b"/>
            <a:pathLst>
              <a:path w="2552719" h="21593">
                <a:moveTo>
                  <a:pt x="0" y="0"/>
                </a:moveTo>
                <a:lnTo>
                  <a:pt x="2552719" y="0"/>
                </a:lnTo>
                <a:lnTo>
                  <a:pt x="2552719" y="21593"/>
                </a:lnTo>
                <a:lnTo>
                  <a:pt x="0" y="2159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rot="5400000">
            <a:off x="4573143" y="1965322"/>
            <a:ext cx="2327786" cy="1924431"/>
          </a:xfrm>
          <a:custGeom>
            <a:avLst/>
            <a:gdLst/>
            <a:ahLst/>
            <a:cxnLst/>
            <a:rect l="l" t="t" r="r" b="b"/>
            <a:pathLst>
              <a:path w="2327786" h="1924431">
                <a:moveTo>
                  <a:pt x="0" y="0"/>
                </a:moveTo>
                <a:lnTo>
                  <a:pt x="2327786" y="0"/>
                </a:lnTo>
                <a:lnTo>
                  <a:pt x="2327786" y="1924431"/>
                </a:lnTo>
                <a:lnTo>
                  <a:pt x="0" y="1924431"/>
                </a:lnTo>
                <a:lnTo>
                  <a:pt x="0" y="0"/>
                </a:lnTo>
                <a:close/>
              </a:path>
            </a:pathLst>
          </a:custGeom>
          <a:blipFill>
            <a:blip r:embed="rId15"/>
            <a:stretch>
              <a:fillRect/>
            </a:stretch>
          </a:blipFill>
        </p:spPr>
      </p:sp>
      <p:sp>
        <p:nvSpPr>
          <p:cNvPr id="10" name="TextBox 10"/>
          <p:cNvSpPr txBox="1"/>
          <p:nvPr/>
        </p:nvSpPr>
        <p:spPr>
          <a:xfrm>
            <a:off x="1740408" y="1339510"/>
            <a:ext cx="2535736" cy="290246"/>
          </a:xfrm>
          <a:prstGeom prst="rect">
            <a:avLst/>
          </a:prstGeom>
        </p:spPr>
        <p:txBody>
          <a:bodyPr lIns="0" tIns="0" rIns="0" bIns="0" rtlCol="0" anchor="t">
            <a:spAutoFit/>
          </a:bodyPr>
          <a:lstStyle/>
          <a:p>
            <a:pPr algn="l">
              <a:lnSpc>
                <a:spcPts val="2235"/>
              </a:lnSpc>
            </a:pPr>
            <a:r>
              <a:rPr lang="en-US" sz="1595">
                <a:solidFill>
                  <a:srgbClr val="000000"/>
                </a:solidFill>
                <a:latin typeface="Calibri (MS)" panose="020F0502020204030204"/>
                <a:ea typeface="Calibri (MS)" panose="020F0502020204030204"/>
                <a:cs typeface="Calibri (MS)" panose="020F0502020204030204"/>
                <a:sym typeface="Calibri (MS)" panose="020F0502020204030204"/>
              </a:rPr>
              <a:t>W5 rear camera specifications</a:t>
            </a:r>
            <a:endParaRPr lang="en-US" sz="159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1" name="TextBox 11"/>
          <p:cNvSpPr txBox="1"/>
          <p:nvPr/>
        </p:nvSpPr>
        <p:spPr>
          <a:xfrm>
            <a:off x="576072" y="564385"/>
            <a:ext cx="5250018" cy="374523"/>
          </a:xfrm>
          <a:prstGeom prst="rect">
            <a:avLst/>
          </a:prstGeom>
        </p:spPr>
        <p:txBody>
          <a:bodyPr lIns="0" tIns="0" rIns="0" bIns="0" rtlCol="0" anchor="t">
            <a:spAutoFit/>
          </a:bodyPr>
          <a:lstStyle/>
          <a:p>
            <a:pPr algn="l">
              <a:lnSpc>
                <a:spcPts val="1680"/>
              </a:lnSpc>
            </a:pPr>
            <a:r>
              <a:rPr lang="en-US" sz="1200" b="1">
                <a:solidFill>
                  <a:srgbClr val="1F497D"/>
                </a:solidFill>
                <a:latin typeface="Calibri (MS) Bold" panose="020F0702030404030204"/>
                <a:ea typeface="Calibri (MS) Bold" panose="020F0702030404030204"/>
                <a:cs typeface="Calibri (MS) Bold" panose="020F0702030404030204"/>
                <a:sym typeface="Calibri (MS) Bold" panose="020F0702030404030204"/>
              </a:rPr>
              <a:t>Rear/BSD Camera</a:t>
            </a:r>
            <a:endParaRPr lang="en-US" sz="1200" b="1">
              <a:solidFill>
                <a:srgbClr val="1F497D"/>
              </a:solidFill>
              <a:latin typeface="Calibri (MS) Bold" panose="020F0702030404030204"/>
              <a:ea typeface="Calibri (MS) Bold" panose="020F0702030404030204"/>
              <a:cs typeface="Calibri (MS) Bold" panose="020F0702030404030204"/>
              <a:sym typeface="Calibri (MS) Bold" panose="020F0702030404030204"/>
            </a:endParaRPr>
          </a:p>
          <a:p>
            <a:pPr algn="l">
              <a:lnSpc>
                <a:spcPts val="1260"/>
              </a:lnSpc>
            </a:pPr>
            <a:r>
              <a:rPr lang="en-US" sz="900" b="1" spc="8">
                <a:solidFill>
                  <a:srgbClr val="58585A"/>
                </a:solidFill>
                <a:latin typeface="Calibri (MS) Bold" panose="020F0702030404030204"/>
                <a:ea typeface="Calibri (MS) Bold" panose="020F0702030404030204"/>
                <a:cs typeface="Calibri (MS) Bold" panose="020F0702030404030204"/>
                <a:sym typeface="Calibri (MS) Bold" panose="020F0702030404030204"/>
              </a:rPr>
              <a:t>Rear-view camera for recording rear and side vehicle footage, White light or infrared light can be selected.</a:t>
            </a:r>
            <a:endParaRPr lang="en-US" sz="900" b="1" spc="8">
              <a:solidFill>
                <a:srgbClr val="58585A"/>
              </a:solidFill>
              <a:latin typeface="Calibri (MS) Bold" panose="020F0702030404030204"/>
              <a:ea typeface="Calibri (MS) Bold" panose="020F0702030404030204"/>
              <a:cs typeface="Calibri (MS) Bold" panose="020F0702030404030204"/>
              <a:sym typeface="Calibri (MS) Bold" panose="020F0702030404030204"/>
            </a:endParaRPr>
          </a:p>
        </p:txBody>
      </p:sp>
      <p:sp>
        <p:nvSpPr>
          <p:cNvPr id="12" name="TextBox 12"/>
          <p:cNvSpPr txBox="1"/>
          <p:nvPr/>
        </p:nvSpPr>
        <p:spPr>
          <a:xfrm>
            <a:off x="4702175" y="44450"/>
            <a:ext cx="2901950" cy="215265"/>
          </a:xfrm>
          <a:prstGeom prst="rect">
            <a:avLst/>
          </a:prstGeom>
        </p:spPr>
        <p:txBody>
          <a:bodyPr wrap="square" lIns="0" tIns="0" rIns="0" bIns="0" rtlCol="0" anchor="t">
            <a:spAutoFit/>
          </a:bodyPr>
          <a:lstStyle/>
          <a:p>
            <a:pPr algn="l">
              <a:lnSpc>
                <a:spcPts val="1680"/>
              </a:lnSpc>
            </a:pP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Shenzhen Ai</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driving</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Te</a:t>
            </a:r>
            <a:r>
              <a:rPr lang="en-GB" alt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lematics</a:t>
            </a:r>
            <a:r>
              <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rPr>
              <a:t> Co., Ltd.</a:t>
            </a:r>
            <a:endParaRPr lang="en-US" sz="1200" i="1">
              <a:solidFill>
                <a:srgbClr val="FFFFFF"/>
              </a:solidFill>
              <a:latin typeface="Calibri" panose="020F0502020204030204" charset="0"/>
              <a:ea typeface="Calibri (MS) Italics" panose="020F05020202040A0204"/>
              <a:cs typeface="Calibri" panose="020F0502020204030204" charset="0"/>
              <a:sym typeface="Calibri (MS) Italics" panose="020F05020202040A0204"/>
            </a:endParaRPr>
          </a:p>
        </p:txBody>
      </p:sp>
      <p:sp>
        <p:nvSpPr>
          <p:cNvPr id="13" name="TextBox 13"/>
          <p:cNvSpPr txBox="1"/>
          <p:nvPr/>
        </p:nvSpPr>
        <p:spPr>
          <a:xfrm>
            <a:off x="2837815" y="9939020"/>
            <a:ext cx="1031875" cy="124460"/>
          </a:xfrm>
          <a:prstGeom prst="rect">
            <a:avLst/>
          </a:prstGeom>
        </p:spPr>
        <p:txBody>
          <a:bodyPr wrap="square" lIns="0" tIns="0" rIns="0" bIns="0" rtlCol="0" anchor="t">
            <a:spAutoFit/>
          </a:bodyPr>
          <a:lstStyle/>
          <a:p>
            <a:pPr algn="l">
              <a:lnSpc>
                <a:spcPts val="975"/>
              </a:lnSpc>
            </a:pP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www.a</a:t>
            </a:r>
            <a:r>
              <a:rPr lang="en-GB" altLang="en-US" sz="695" spc="12">
                <a:solidFill>
                  <a:srgbClr val="58585A"/>
                </a:solidFill>
                <a:latin typeface="Calibri (MS)" panose="020F0502020204030204"/>
                <a:ea typeface="Calibri (MS)" panose="020F0502020204030204"/>
                <a:cs typeface="Calibri (MS)" panose="020F0502020204030204"/>
                <a:sym typeface="Calibri (MS)" panose="020F0502020204030204"/>
              </a:rPr>
              <a:t>idriving</a:t>
            </a:r>
            <a:r>
              <a:rPr lang="en-US" sz="695" spc="12">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2">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14" name="TextBox 14"/>
          <p:cNvSpPr txBox="1"/>
          <p:nvPr/>
        </p:nvSpPr>
        <p:spPr>
          <a:xfrm>
            <a:off x="4087495" y="9939020"/>
            <a:ext cx="976630" cy="124460"/>
          </a:xfrm>
          <a:prstGeom prst="rect">
            <a:avLst/>
          </a:prstGeom>
        </p:spPr>
        <p:txBody>
          <a:bodyPr wrap="square" lIns="0" tIns="0" rIns="0" bIns="0" rtlCol="0" anchor="t">
            <a:spAutoFit/>
          </a:bodyPr>
          <a:lstStyle/>
          <a:p>
            <a:pPr algn="l">
              <a:lnSpc>
                <a:spcPts val="975"/>
              </a:lnSpc>
            </a:pP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info</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@ai</a:t>
            </a:r>
            <a:r>
              <a:rPr lang="en-GB" altLang="en-US" sz="695" spc="13">
                <a:solidFill>
                  <a:srgbClr val="58585A"/>
                </a:solidFill>
                <a:latin typeface="Calibri (MS)" panose="020F0502020204030204"/>
                <a:ea typeface="Calibri (MS)" panose="020F0502020204030204"/>
                <a:cs typeface="Calibri (MS)" panose="020F0502020204030204"/>
                <a:sym typeface="Calibri (MS)" panose="020F0502020204030204"/>
              </a:rPr>
              <a:t>driving</a:t>
            </a:r>
            <a:r>
              <a:rPr lang="en-US" sz="695" spc="13">
                <a:solidFill>
                  <a:srgbClr val="58585A"/>
                </a:solidFill>
                <a:latin typeface="Calibri (MS)" panose="020F0502020204030204"/>
                <a:ea typeface="Calibri (MS)" panose="020F0502020204030204"/>
                <a:cs typeface="Calibri (MS)" panose="020F0502020204030204"/>
                <a:sym typeface="Calibri (MS)" panose="020F0502020204030204"/>
              </a:rPr>
              <a:t>.com</a:t>
            </a:r>
            <a:endParaRPr lang="en-US" sz="695" spc="13">
              <a:solidFill>
                <a:srgbClr val="58585A"/>
              </a:solidFill>
              <a:latin typeface="Calibri (MS)" panose="020F0502020204030204"/>
              <a:ea typeface="Calibri (MS)" panose="020F0502020204030204"/>
              <a:cs typeface="Calibri (MS)" panose="020F0502020204030204"/>
              <a:sym typeface="Calibri (MS)" panose="020F0502020204030204"/>
            </a:endParaRPr>
          </a:p>
        </p:txBody>
      </p:sp>
      <p:sp>
        <p:nvSpPr>
          <p:cNvPr id="15" name="TextBox 15"/>
          <p:cNvSpPr txBox="1"/>
          <p:nvPr/>
        </p:nvSpPr>
        <p:spPr>
          <a:xfrm>
            <a:off x="1784985" y="8378825"/>
            <a:ext cx="864870" cy="116840"/>
          </a:xfrm>
          <a:prstGeom prst="rect">
            <a:avLst/>
          </a:prstGeom>
        </p:spPr>
        <p:txBody>
          <a:bodyPr lIns="0" tIns="0" rIns="0" bIns="0" rtlCol="0" anchor="t">
            <a:no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distortion</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6" name="TextBox 16"/>
          <p:cNvSpPr txBox="1"/>
          <p:nvPr/>
        </p:nvSpPr>
        <p:spPr>
          <a:xfrm>
            <a:off x="1461135" y="6282055"/>
            <a:ext cx="1480820" cy="142875"/>
          </a:xfrm>
          <a:prstGeom prst="rect">
            <a:avLst/>
          </a:prstGeom>
        </p:spPr>
        <p:txBody>
          <a:bodyPr lIns="0" tIns="0" rIns="0" bIns="0" rtlCol="0" anchor="t">
            <a:no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Lens construction</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7" name="TextBox 17"/>
          <p:cNvSpPr txBox="1"/>
          <p:nvPr/>
        </p:nvSpPr>
        <p:spPr>
          <a:xfrm>
            <a:off x="1668142" y="5932637"/>
            <a:ext cx="525542"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Cable length</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8" name="TextBox 18"/>
          <p:cNvSpPr txBox="1"/>
          <p:nvPr/>
        </p:nvSpPr>
        <p:spPr>
          <a:xfrm>
            <a:off x="1266444" y="4884382"/>
            <a:ext cx="935688"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Minimum illumination</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19" name="TextBox 19"/>
          <p:cNvSpPr txBox="1"/>
          <p:nvPr/>
        </p:nvSpPr>
        <p:spPr>
          <a:xfrm>
            <a:off x="1220419" y="5583260"/>
            <a:ext cx="981304"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Operating temperature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0" name="TextBox 20"/>
          <p:cNvSpPr txBox="1"/>
          <p:nvPr/>
        </p:nvSpPr>
        <p:spPr>
          <a:xfrm>
            <a:off x="1310002" y="3486617"/>
            <a:ext cx="891007"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Maximum frame rate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1" name="TextBox 21"/>
          <p:cNvSpPr txBox="1"/>
          <p:nvPr/>
        </p:nvSpPr>
        <p:spPr>
          <a:xfrm>
            <a:off x="1451610" y="5233670"/>
            <a:ext cx="1198245" cy="169545"/>
          </a:xfrm>
          <a:prstGeom prst="rect">
            <a:avLst/>
          </a:prstGeom>
        </p:spPr>
        <p:txBody>
          <a:bodyPr lIns="0" tIns="0" rIns="0" bIns="0" rtlCol="0" anchor="t">
            <a:no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Operating voltage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2" name="TextBox 22"/>
          <p:cNvSpPr txBox="1"/>
          <p:nvPr/>
        </p:nvSpPr>
        <p:spPr>
          <a:xfrm>
            <a:off x="2025015" y="1739265"/>
            <a:ext cx="599440" cy="132715"/>
          </a:xfrm>
          <a:prstGeom prst="rect">
            <a:avLst/>
          </a:prstGeom>
        </p:spPr>
        <p:txBody>
          <a:bodyPr lIns="0" tIns="0" rIns="0" bIns="0" rtlCol="0" anchor="t">
            <a:no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Size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3" name="TextBox 23"/>
          <p:cNvSpPr txBox="1"/>
          <p:nvPr/>
        </p:nvSpPr>
        <p:spPr>
          <a:xfrm>
            <a:off x="1572130" y="2438362"/>
            <a:ext cx="623859"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Optical Format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4" name="TextBox 24"/>
          <p:cNvSpPr txBox="1"/>
          <p:nvPr/>
        </p:nvSpPr>
        <p:spPr>
          <a:xfrm>
            <a:off x="1622422" y="3835870"/>
            <a:ext cx="572614"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Audio Output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5" name="TextBox 25"/>
          <p:cNvSpPr txBox="1"/>
          <p:nvPr/>
        </p:nvSpPr>
        <p:spPr>
          <a:xfrm>
            <a:off x="1569082" y="2088728"/>
            <a:ext cx="627088"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Output Format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6" name="TextBox 26"/>
          <p:cNvSpPr txBox="1"/>
          <p:nvPr/>
        </p:nvSpPr>
        <p:spPr>
          <a:xfrm>
            <a:off x="1663570" y="4185504"/>
            <a:ext cx="530743"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Audio Iutput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7" name="TextBox 27"/>
          <p:cNvSpPr txBox="1"/>
          <p:nvPr/>
        </p:nvSpPr>
        <p:spPr>
          <a:xfrm>
            <a:off x="1169213" y="8029280"/>
            <a:ext cx="1033901"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Total optical length (TTL)</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8" name="TextBox 28"/>
          <p:cNvSpPr txBox="1"/>
          <p:nvPr/>
        </p:nvSpPr>
        <p:spPr>
          <a:xfrm>
            <a:off x="1395346" y="7330402"/>
            <a:ext cx="803939"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Focal Length (EFFL)</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29" name="TextBox 29"/>
          <p:cNvSpPr txBox="1"/>
          <p:nvPr/>
        </p:nvSpPr>
        <p:spPr>
          <a:xfrm>
            <a:off x="1343530" y="6981149"/>
            <a:ext cx="856840"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Field of View (FOV˚ )</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0" name="TextBox 30"/>
          <p:cNvSpPr txBox="1"/>
          <p:nvPr/>
        </p:nvSpPr>
        <p:spPr>
          <a:xfrm>
            <a:off x="1538602" y="6631524"/>
            <a:ext cx="658016"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Aperture (FNo.)</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1" name="TextBox 31"/>
          <p:cNvSpPr txBox="1"/>
          <p:nvPr/>
        </p:nvSpPr>
        <p:spPr>
          <a:xfrm>
            <a:off x="1539875" y="4534535"/>
            <a:ext cx="1354455" cy="146050"/>
          </a:xfrm>
          <a:prstGeom prst="rect">
            <a:avLst/>
          </a:prstGeom>
        </p:spPr>
        <p:txBody>
          <a:bodyPr lIns="0" tIns="0" rIns="0" bIns="0" rtlCol="0" anchor="t">
            <a:no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Protection level</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2" name="TextBox 32"/>
          <p:cNvSpPr txBox="1"/>
          <p:nvPr/>
        </p:nvSpPr>
        <p:spPr>
          <a:xfrm>
            <a:off x="1992630" y="2787650"/>
            <a:ext cx="565150" cy="113030"/>
          </a:xfrm>
          <a:prstGeom prst="rect">
            <a:avLst/>
          </a:prstGeom>
        </p:spPr>
        <p:txBody>
          <a:bodyPr lIns="0" tIns="0" rIns="0" bIns="0" rtlCol="0" anchor="t">
            <a:no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Pixel</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3" name="TextBox 33"/>
          <p:cNvSpPr txBox="1"/>
          <p:nvPr/>
        </p:nvSpPr>
        <p:spPr>
          <a:xfrm>
            <a:off x="2464308" y="6277575"/>
            <a:ext cx="118567"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6G</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4" name="TextBox 34"/>
          <p:cNvSpPr txBox="1"/>
          <p:nvPr/>
        </p:nvSpPr>
        <p:spPr>
          <a:xfrm>
            <a:off x="2464308" y="6626571"/>
            <a:ext cx="131855"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2.2</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5" name="TextBox 35"/>
          <p:cNvSpPr txBox="1"/>
          <p:nvPr/>
        </p:nvSpPr>
        <p:spPr>
          <a:xfrm>
            <a:off x="2464308" y="5580212"/>
            <a:ext cx="138303" cy="145999"/>
          </a:xfrm>
          <a:prstGeom prst="rect">
            <a:avLst/>
          </a:prstGeom>
        </p:spPr>
        <p:txBody>
          <a:bodyPr lIns="0" tIns="0" rIns="0" bIns="0" rtlCol="0" anchor="t">
            <a:spAutoFit/>
          </a:bodyPr>
          <a:lstStyle/>
          <a:p>
            <a:pPr algn="l">
              <a:lnSpc>
                <a:spcPts val="1125"/>
              </a:lnSpc>
            </a:pPr>
            <a:r>
              <a:rPr lang="en-US" sz="805" spc="3">
                <a:solidFill>
                  <a:srgbClr val="000000"/>
                </a:solidFill>
                <a:latin typeface="Calibri (MS)" panose="020F0502020204030204"/>
                <a:ea typeface="Calibri (MS)" panose="020F0502020204030204"/>
                <a:cs typeface="Calibri (MS)" panose="020F0502020204030204"/>
                <a:sym typeface="Calibri (MS)" panose="020F0502020204030204"/>
              </a:rPr>
              <a:t>-20</a:t>
            </a:r>
            <a:endParaRPr lang="en-US" sz="805" spc="3">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6" name="TextBox 36"/>
          <p:cNvSpPr txBox="1"/>
          <p:nvPr/>
        </p:nvSpPr>
        <p:spPr>
          <a:xfrm>
            <a:off x="2464308" y="4533862"/>
            <a:ext cx="186328" cy="145999"/>
          </a:xfrm>
          <a:prstGeom prst="rect">
            <a:avLst/>
          </a:prstGeom>
        </p:spPr>
        <p:txBody>
          <a:bodyPr lIns="0" tIns="0" rIns="0" bIns="0" rtlCol="0" anchor="t">
            <a:spAutoFit/>
          </a:bodyPr>
          <a:lstStyle/>
          <a:p>
            <a:pPr algn="l">
              <a:lnSpc>
                <a:spcPts val="1125"/>
              </a:lnSpc>
            </a:pPr>
            <a:r>
              <a:rPr lang="en-US" sz="805" spc="1">
                <a:solidFill>
                  <a:srgbClr val="000000"/>
                </a:solidFill>
                <a:latin typeface="Calibri (MS)" panose="020F0502020204030204"/>
                <a:ea typeface="Calibri (MS)" panose="020F0502020204030204"/>
                <a:cs typeface="Calibri (MS)" panose="020F0502020204030204"/>
                <a:sym typeface="Calibri (MS)" panose="020F0502020204030204"/>
              </a:rPr>
              <a:t>IP68</a:t>
            </a:r>
            <a:endParaRPr lang="en-US" sz="805" spc="1">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7" name="TextBox 37"/>
          <p:cNvSpPr txBox="1"/>
          <p:nvPr/>
        </p:nvSpPr>
        <p:spPr>
          <a:xfrm>
            <a:off x="2464308" y="2441410"/>
            <a:ext cx="225276" cy="145999"/>
          </a:xfrm>
          <a:prstGeom prst="rect">
            <a:avLst/>
          </a:prstGeom>
        </p:spPr>
        <p:txBody>
          <a:bodyPr lIns="0" tIns="0" rIns="0" bIns="0" rtlCol="0" anchor="t">
            <a:spAutoFit/>
          </a:bodyPr>
          <a:lstStyle/>
          <a:p>
            <a:pPr algn="l">
              <a:lnSpc>
                <a:spcPts val="1125"/>
              </a:lnSpc>
            </a:pPr>
            <a:r>
              <a:rPr lang="en-US" sz="805" spc="0">
                <a:solidFill>
                  <a:srgbClr val="000000"/>
                </a:solidFill>
                <a:latin typeface="Calibri (MS)" panose="020F0502020204030204"/>
                <a:ea typeface="Calibri (MS)" panose="020F0502020204030204"/>
                <a:cs typeface="Calibri (MS)" panose="020F0502020204030204"/>
                <a:sym typeface="Calibri (MS)" panose="020F0502020204030204"/>
              </a:rPr>
              <a:t>1/2.7</a:t>
            </a:r>
            <a:endParaRPr lang="en-US" sz="805" spc="0">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8" name="TextBox 38"/>
          <p:cNvSpPr txBox="1"/>
          <p:nvPr/>
        </p:nvSpPr>
        <p:spPr>
          <a:xfrm>
            <a:off x="2464308" y="3836508"/>
            <a:ext cx="227771"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None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39" name="TextBox 39"/>
          <p:cNvSpPr txBox="1"/>
          <p:nvPr/>
        </p:nvSpPr>
        <p:spPr>
          <a:xfrm>
            <a:off x="2464308" y="4185123"/>
            <a:ext cx="227771"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None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0" name="TextBox 40"/>
          <p:cNvSpPr txBox="1"/>
          <p:nvPr/>
        </p:nvSpPr>
        <p:spPr>
          <a:xfrm>
            <a:off x="2464308" y="3487760"/>
            <a:ext cx="232153"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30fps</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1" name="TextBox 41"/>
          <p:cNvSpPr txBox="1"/>
          <p:nvPr/>
        </p:nvSpPr>
        <p:spPr>
          <a:xfrm>
            <a:off x="2464308" y="8370408"/>
            <a:ext cx="231419"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&lt;20%</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2" name="TextBox 42"/>
          <p:cNvSpPr txBox="1"/>
          <p:nvPr/>
        </p:nvSpPr>
        <p:spPr>
          <a:xfrm>
            <a:off x="2464308" y="7672664"/>
            <a:ext cx="299228" cy="145999"/>
          </a:xfrm>
          <a:prstGeom prst="rect">
            <a:avLst/>
          </a:prstGeom>
        </p:spPr>
        <p:txBody>
          <a:bodyPr lIns="0" tIns="0" rIns="0" bIns="0" rtlCol="0" anchor="t">
            <a:spAutoFit/>
          </a:bodyPr>
          <a:lstStyle/>
          <a:p>
            <a:pPr algn="l">
              <a:lnSpc>
                <a:spcPts val="1125"/>
              </a:lnSpc>
            </a:pPr>
            <a:r>
              <a:rPr lang="en-US" sz="805" spc="1">
                <a:solidFill>
                  <a:srgbClr val="000000"/>
                </a:solidFill>
                <a:latin typeface="Calibri (MS)" panose="020F0502020204030204"/>
                <a:ea typeface="Calibri (MS)" panose="020F0502020204030204"/>
                <a:cs typeface="Calibri (MS)" panose="020F0502020204030204"/>
                <a:sym typeface="Calibri (MS)" panose="020F0502020204030204"/>
              </a:rPr>
              <a:t>4.2mm</a:t>
            </a:r>
            <a:endParaRPr lang="en-US" sz="805" spc="1">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3" name="TextBox 43"/>
          <p:cNvSpPr txBox="1"/>
          <p:nvPr/>
        </p:nvSpPr>
        <p:spPr>
          <a:xfrm>
            <a:off x="2464308" y="5231597"/>
            <a:ext cx="317097" cy="145999"/>
          </a:xfrm>
          <a:prstGeom prst="rect">
            <a:avLst/>
          </a:prstGeom>
        </p:spPr>
        <p:txBody>
          <a:bodyPr lIns="0" tIns="0" rIns="0" bIns="0" rtlCol="0" anchor="t">
            <a:spAutoFit/>
          </a:bodyPr>
          <a:lstStyle/>
          <a:p>
            <a:pPr algn="l">
              <a:lnSpc>
                <a:spcPts val="1125"/>
              </a:lnSpc>
            </a:pPr>
            <a:r>
              <a:rPr lang="en-US" sz="805" spc="1">
                <a:solidFill>
                  <a:srgbClr val="000000"/>
                </a:solidFill>
                <a:latin typeface="Calibri (MS)" panose="020F0502020204030204"/>
                <a:ea typeface="Calibri (MS)" panose="020F0502020204030204"/>
                <a:cs typeface="Calibri (MS)" panose="020F0502020204030204"/>
                <a:sym typeface="Calibri (MS)" panose="020F0502020204030204"/>
              </a:rPr>
              <a:t>DC-12V</a:t>
            </a:r>
            <a:endParaRPr lang="en-US" sz="805" spc="1">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4" name="TextBox 44"/>
          <p:cNvSpPr txBox="1"/>
          <p:nvPr/>
        </p:nvSpPr>
        <p:spPr>
          <a:xfrm>
            <a:off x="2702052" y="5580212"/>
            <a:ext cx="200701"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 ~ 70</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5" name="TextBox 45"/>
          <p:cNvSpPr txBox="1"/>
          <p:nvPr/>
        </p:nvSpPr>
        <p:spPr>
          <a:xfrm>
            <a:off x="2464308" y="7324049"/>
            <a:ext cx="477079"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3.0mm±5%</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6" name="TextBox 46"/>
          <p:cNvSpPr txBox="1"/>
          <p:nvPr/>
        </p:nvSpPr>
        <p:spPr>
          <a:xfrm>
            <a:off x="2464308" y="2790149"/>
            <a:ext cx="595351"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1920H×1080V</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7" name="TextBox 47"/>
          <p:cNvSpPr txBox="1"/>
          <p:nvPr/>
        </p:nvSpPr>
        <p:spPr>
          <a:xfrm>
            <a:off x="2464308" y="2092671"/>
            <a:ext cx="594389"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AHD PAL 720P</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8" name="TextBox 48"/>
          <p:cNvSpPr txBox="1"/>
          <p:nvPr/>
        </p:nvSpPr>
        <p:spPr>
          <a:xfrm>
            <a:off x="2464308" y="6975310"/>
            <a:ext cx="650881"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Horizontal 150°</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49" name="TextBox 49"/>
          <p:cNvSpPr txBox="1"/>
          <p:nvPr/>
        </p:nvSpPr>
        <p:spPr>
          <a:xfrm>
            <a:off x="2464308" y="5928960"/>
            <a:ext cx="671770" cy="145999"/>
          </a:xfrm>
          <a:prstGeom prst="rect">
            <a:avLst/>
          </a:prstGeom>
        </p:spPr>
        <p:txBody>
          <a:bodyPr lIns="0" tIns="0" rIns="0" bIns="0" rtlCol="0" anchor="t">
            <a:spAutoFit/>
          </a:bodyPr>
          <a:lstStyle/>
          <a:p>
            <a:pPr algn="l">
              <a:lnSpc>
                <a:spcPts val="1125"/>
              </a:lnSpc>
            </a:pPr>
            <a:r>
              <a:rPr lang="en-US" sz="805">
                <a:solidFill>
                  <a:srgbClr val="231F20"/>
                </a:solidFill>
                <a:latin typeface="Calibri (MS)" panose="020F0502020204030204"/>
                <a:ea typeface="Calibri (MS)" panose="020F0502020204030204"/>
                <a:cs typeface="Calibri (MS)" panose="020F0502020204030204"/>
                <a:sym typeface="Calibri (MS)" panose="020F0502020204030204"/>
              </a:rPr>
              <a:t>Normal 3 meter</a:t>
            </a:r>
            <a:endParaRPr lang="en-US" sz="805">
              <a:solidFill>
                <a:srgbClr val="231F20"/>
              </a:solidFill>
              <a:latin typeface="Calibri (MS)" panose="020F0502020204030204"/>
              <a:ea typeface="Calibri (MS)" panose="020F0502020204030204"/>
              <a:cs typeface="Calibri (MS)" panose="020F0502020204030204"/>
              <a:sym typeface="Calibri (MS)" panose="020F0502020204030204"/>
            </a:endParaRPr>
          </a:p>
        </p:txBody>
      </p:sp>
      <p:sp>
        <p:nvSpPr>
          <p:cNvPr id="50" name="TextBox 50"/>
          <p:cNvSpPr txBox="1"/>
          <p:nvPr/>
        </p:nvSpPr>
        <p:spPr>
          <a:xfrm>
            <a:off x="2464308" y="1744056"/>
            <a:ext cx="637708"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53* 57*38 MM</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1" name="TextBox 51"/>
          <p:cNvSpPr txBox="1"/>
          <p:nvPr/>
        </p:nvSpPr>
        <p:spPr>
          <a:xfrm>
            <a:off x="2464308" y="4882858"/>
            <a:ext cx="981304" cy="145999"/>
          </a:xfrm>
          <a:prstGeom prst="rect">
            <a:avLst/>
          </a:prstGeom>
        </p:spPr>
        <p:txBody>
          <a:bodyPr lIns="0" tIns="0" rIns="0" bIns="0" rtlCol="0" anchor="t">
            <a:spAutoFit/>
          </a:bodyPr>
          <a:lstStyle/>
          <a:p>
            <a:pPr algn="l">
              <a:lnSpc>
                <a:spcPts val="1125"/>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With white LED fill light</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2" name="TextBox 52"/>
          <p:cNvSpPr txBox="1"/>
          <p:nvPr/>
        </p:nvSpPr>
        <p:spPr>
          <a:xfrm>
            <a:off x="1549270" y="3136735"/>
            <a:ext cx="646928" cy="146352"/>
          </a:xfrm>
          <a:prstGeom prst="rect">
            <a:avLst/>
          </a:prstGeom>
        </p:spPr>
        <p:txBody>
          <a:bodyPr lIns="0" tIns="0" rIns="0" bIns="0" rtlCol="0" anchor="t">
            <a:spAutoFit/>
          </a:bodyPr>
          <a:lstStyle/>
          <a:p>
            <a:pPr algn="l">
              <a:lnSpc>
                <a:spcPts val="113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Mirror function</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3" name="TextBox 53"/>
          <p:cNvSpPr txBox="1"/>
          <p:nvPr/>
        </p:nvSpPr>
        <p:spPr>
          <a:xfrm>
            <a:off x="1748914" y="7679398"/>
            <a:ext cx="443436" cy="146352"/>
          </a:xfrm>
          <a:prstGeom prst="rect">
            <a:avLst/>
          </a:prstGeom>
        </p:spPr>
        <p:txBody>
          <a:bodyPr lIns="0" tIns="0" rIns="0" bIns="0" rtlCol="0" anchor="t">
            <a:spAutoFit/>
          </a:bodyPr>
          <a:lstStyle/>
          <a:p>
            <a:pPr algn="l">
              <a:lnSpc>
                <a:spcPts val="113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Back focus</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4" name="TextBox 54"/>
          <p:cNvSpPr txBox="1"/>
          <p:nvPr/>
        </p:nvSpPr>
        <p:spPr>
          <a:xfrm>
            <a:off x="2464308" y="3138516"/>
            <a:ext cx="429730" cy="146352"/>
          </a:xfrm>
          <a:prstGeom prst="rect">
            <a:avLst/>
          </a:prstGeom>
        </p:spPr>
        <p:txBody>
          <a:bodyPr lIns="0" tIns="0" rIns="0" bIns="0" rtlCol="0" anchor="t">
            <a:spAutoFit/>
          </a:bodyPr>
          <a:lstStyle/>
          <a:p>
            <a:pPr algn="l">
              <a:lnSpc>
                <a:spcPts val="113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Pre-image</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5" name="TextBox 55"/>
          <p:cNvSpPr txBox="1"/>
          <p:nvPr/>
        </p:nvSpPr>
        <p:spPr>
          <a:xfrm>
            <a:off x="2464308" y="8021155"/>
            <a:ext cx="477345" cy="146352"/>
          </a:xfrm>
          <a:prstGeom prst="rect">
            <a:avLst/>
          </a:prstGeom>
        </p:spPr>
        <p:txBody>
          <a:bodyPr lIns="0" tIns="0" rIns="0" bIns="0" rtlCol="0" anchor="t">
            <a:spAutoFit/>
          </a:bodyPr>
          <a:lstStyle/>
          <a:p>
            <a:pPr algn="l">
              <a:lnSpc>
                <a:spcPts val="1130"/>
              </a:lnSpc>
            </a:pPr>
            <a:r>
              <a:rPr lang="en-US" sz="805">
                <a:solidFill>
                  <a:srgbClr val="000000"/>
                </a:solidFill>
                <a:latin typeface="Calibri (MS)" panose="020F0502020204030204"/>
                <a:ea typeface="Calibri (MS)" panose="020F0502020204030204"/>
                <a:cs typeface="Calibri (MS)" panose="020F0502020204030204"/>
                <a:sym typeface="Calibri (MS)" panose="020F0502020204030204"/>
              </a:rPr>
              <a:t>17 mm±0.2</a:t>
            </a:r>
            <a:endParaRPr lang="en-US" sz="805">
              <a:solidFill>
                <a:srgbClr val="000000"/>
              </a:solidFill>
              <a:latin typeface="Calibri (MS)" panose="020F0502020204030204"/>
              <a:ea typeface="Calibri (MS)" panose="020F0502020204030204"/>
              <a:cs typeface="Calibri (MS)" panose="020F0502020204030204"/>
              <a:sym typeface="Calibri (MS)" panose="020F0502020204030204"/>
            </a:endParaRPr>
          </a:p>
        </p:txBody>
      </p:sp>
      <p:sp>
        <p:nvSpPr>
          <p:cNvPr id="56" name="TextBox 56"/>
          <p:cNvSpPr txBox="1"/>
          <p:nvPr/>
        </p:nvSpPr>
        <p:spPr>
          <a:xfrm>
            <a:off x="2599944" y="5560114"/>
            <a:ext cx="104146" cy="154162"/>
          </a:xfrm>
          <a:prstGeom prst="rect">
            <a:avLst/>
          </a:prstGeom>
        </p:spPr>
        <p:txBody>
          <a:bodyPr lIns="0" tIns="0" rIns="0" bIns="0" rtlCol="0" anchor="t">
            <a:spAutoFit/>
          </a:bodyPr>
          <a:lstStyle/>
          <a:p>
            <a:pPr algn="l">
              <a:lnSpc>
                <a:spcPts val="1125"/>
              </a:lnSpc>
            </a:pPr>
            <a:r>
              <a:rPr lang="en-US" sz="805">
                <a:solidFill>
                  <a:srgbClr val="000000"/>
                </a:solidFill>
                <a:latin typeface="Arimo" panose="020B0604020202020204"/>
                <a:ea typeface="Arimo" panose="020B0604020202020204"/>
                <a:cs typeface="Arimo" panose="020B0604020202020204"/>
                <a:sym typeface="Arimo" panose="020B0604020202020204"/>
              </a:rPr>
              <a:t>℃</a:t>
            </a:r>
            <a:endParaRPr lang="en-US" sz="805">
              <a:solidFill>
                <a:srgbClr val="000000"/>
              </a:solidFill>
              <a:latin typeface="Arimo" panose="020B0604020202020204"/>
              <a:ea typeface="Arimo" panose="020B0604020202020204"/>
              <a:cs typeface="Arimo" panose="020B0604020202020204"/>
              <a:sym typeface="Arimo" panose="020B0604020202020204"/>
            </a:endParaRPr>
          </a:p>
        </p:txBody>
      </p:sp>
      <p:sp>
        <p:nvSpPr>
          <p:cNvPr id="57" name="TextBox 57"/>
          <p:cNvSpPr txBox="1"/>
          <p:nvPr/>
        </p:nvSpPr>
        <p:spPr>
          <a:xfrm>
            <a:off x="2898648" y="5560114"/>
            <a:ext cx="104146" cy="154162"/>
          </a:xfrm>
          <a:prstGeom prst="rect">
            <a:avLst/>
          </a:prstGeom>
        </p:spPr>
        <p:txBody>
          <a:bodyPr lIns="0" tIns="0" rIns="0" bIns="0" rtlCol="0" anchor="t">
            <a:spAutoFit/>
          </a:bodyPr>
          <a:lstStyle/>
          <a:p>
            <a:pPr algn="l">
              <a:lnSpc>
                <a:spcPts val="1125"/>
              </a:lnSpc>
            </a:pPr>
            <a:r>
              <a:rPr lang="en-US" sz="805">
                <a:solidFill>
                  <a:srgbClr val="000000"/>
                </a:solidFill>
                <a:latin typeface="Arimo" panose="020B0604020202020204"/>
                <a:ea typeface="Arimo" panose="020B0604020202020204"/>
                <a:cs typeface="Arimo" panose="020B0604020202020204"/>
                <a:sym typeface="Arimo" panose="020B0604020202020204"/>
              </a:rPr>
              <a:t>℃</a:t>
            </a:r>
            <a:endParaRPr lang="en-US" sz="805">
              <a:solidFill>
                <a:srgbClr val="000000"/>
              </a:solidFill>
              <a:latin typeface="Arimo" panose="020B0604020202020204"/>
              <a:ea typeface="Arimo" panose="020B0604020202020204"/>
              <a:cs typeface="Arimo" panose="020B0604020202020204"/>
              <a:sym typeface="Arimo"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4458</Words>
  <Application>WPS Presentation</Application>
  <PresentationFormat>On-screen Show (4:3)</PresentationFormat>
  <Paragraphs>445</Paragraphs>
  <Slides>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vt:i4>
      </vt:variant>
    </vt:vector>
  </HeadingPairs>
  <TitlesOfParts>
    <vt:vector size="20" baseType="lpstr">
      <vt:lpstr>Arial</vt:lpstr>
      <vt:lpstr>宋体</vt:lpstr>
      <vt:lpstr>Wingdings</vt:lpstr>
      <vt:lpstr>Calibri (MS) Bold Italics</vt:lpstr>
      <vt:lpstr>Calibri (MS)</vt:lpstr>
      <vt:lpstr>Calibri (MS) Bold</vt:lpstr>
      <vt:lpstr>Calibri (MS) Italics</vt:lpstr>
      <vt:lpstr>Arimo</vt:lpstr>
      <vt:lpstr>微软雅黑</vt:lpstr>
      <vt:lpstr>Arial Unicode MS</vt:lpstr>
      <vt:lpstr>Calibri</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W5 flyer.pdf</dc:title>
  <dc:creator/>
  <cp:lastModifiedBy>WPS_1719989523</cp:lastModifiedBy>
  <cp:revision>3</cp:revision>
  <dcterms:created xsi:type="dcterms:W3CDTF">2006-08-16T00:00:00Z</dcterms:created>
  <dcterms:modified xsi:type="dcterms:W3CDTF">2024-12-27T21:28:48Z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670D267B77944B099571C05877520BF3_12</vt:lpwstr>
  </property>
  <property fmtid="{D5CDD505-2E9C-101B-9397-08002B2CF9AE}" pid="3" name="KSOProductBuildVer">
    <vt:lpwstr>2057-12.2.0.19307</vt:lpwstr>
  </property>
</Properties>
</file>